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tags/tag18.xml" ContentType="application/vnd.openxmlformats-officedocument.presentationml.tags+xml"/>
  <Override PartName="/ppt/notesSlides/notesSlide18.xml" ContentType="application/vnd.openxmlformats-officedocument.presentationml.notesSlide+xml"/>
  <Override PartName="/ppt/tags/tag19.xml" ContentType="application/vnd.openxmlformats-officedocument.presentationml.tags+xml"/>
  <Override PartName="/ppt/notesSlides/notesSlide19.xml" ContentType="application/vnd.openxmlformats-officedocument.presentationml.notesSlide+xml"/>
  <Override PartName="/ppt/tags/tag20.xml" ContentType="application/vnd.openxmlformats-officedocument.presentationml.tags+xml"/>
  <Override PartName="/ppt/notesSlides/notesSlide20.xml" ContentType="application/vnd.openxmlformats-officedocument.presentationml.notesSlide+xml"/>
  <Override PartName="/ppt/tags/tag21.xml" ContentType="application/vnd.openxmlformats-officedocument.presentationml.tags+xml"/>
  <Override PartName="/ppt/notesSlides/notesSlide21.xml" ContentType="application/vnd.openxmlformats-officedocument.presentationml.notesSlide+xml"/>
  <Override PartName="/ppt/tags/tag22.xml" ContentType="application/vnd.openxmlformats-officedocument.presentationml.tags+xml"/>
  <Override PartName="/ppt/notesSlides/notesSlide22.xml" ContentType="application/vnd.openxmlformats-officedocument.presentationml.notesSlide+xml"/>
  <Override PartName="/ppt/tags/tag23.xml" ContentType="application/vnd.openxmlformats-officedocument.presentationml.tags+xml"/>
  <Override PartName="/ppt/notesSlides/notesSlide23.xml" ContentType="application/vnd.openxmlformats-officedocument.presentationml.notesSlide+xml"/>
  <Override PartName="/ppt/tags/tag24.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03"/>
  </p:notesMasterIdLst>
  <p:sldIdLst>
    <p:sldId id="352" r:id="rId2"/>
    <p:sldId id="351" r:id="rId3"/>
    <p:sldId id="263" r:id="rId4"/>
    <p:sldId id="258" r:id="rId5"/>
    <p:sldId id="264" r:id="rId6"/>
    <p:sldId id="265" r:id="rId7"/>
    <p:sldId id="266" r:id="rId8"/>
    <p:sldId id="267" r:id="rId9"/>
    <p:sldId id="268" r:id="rId10"/>
    <p:sldId id="269" r:id="rId11"/>
    <p:sldId id="270" r:id="rId12"/>
    <p:sldId id="273" r:id="rId13"/>
    <p:sldId id="274" r:id="rId14"/>
    <p:sldId id="276" r:id="rId15"/>
    <p:sldId id="277" r:id="rId16"/>
    <p:sldId id="278" r:id="rId17"/>
    <p:sldId id="279" r:id="rId18"/>
    <p:sldId id="280" r:id="rId19"/>
    <p:sldId id="282" r:id="rId20"/>
    <p:sldId id="285" r:id="rId21"/>
    <p:sldId id="287" r:id="rId22"/>
    <p:sldId id="288" r:id="rId23"/>
    <p:sldId id="353" r:id="rId24"/>
    <p:sldId id="354" r:id="rId25"/>
    <p:sldId id="355" r:id="rId26"/>
    <p:sldId id="356" r:id="rId27"/>
    <p:sldId id="357" r:id="rId28"/>
    <p:sldId id="358" r:id="rId29"/>
    <p:sldId id="359" r:id="rId30"/>
    <p:sldId id="360" r:id="rId31"/>
    <p:sldId id="361" r:id="rId32"/>
    <p:sldId id="362" r:id="rId33"/>
    <p:sldId id="363" r:id="rId34"/>
    <p:sldId id="364" r:id="rId35"/>
    <p:sldId id="365" r:id="rId36"/>
    <p:sldId id="366" r:id="rId37"/>
    <p:sldId id="367" r:id="rId38"/>
    <p:sldId id="368" r:id="rId39"/>
    <p:sldId id="369" r:id="rId40"/>
    <p:sldId id="370" r:id="rId41"/>
    <p:sldId id="371" r:id="rId42"/>
    <p:sldId id="372" r:id="rId43"/>
    <p:sldId id="373" r:id="rId44"/>
    <p:sldId id="374" r:id="rId45"/>
    <p:sldId id="375" r:id="rId46"/>
    <p:sldId id="376" r:id="rId47"/>
    <p:sldId id="377" r:id="rId48"/>
    <p:sldId id="378" r:id="rId49"/>
    <p:sldId id="290" r:id="rId50"/>
    <p:sldId id="291" r:id="rId51"/>
    <p:sldId id="293" r:id="rId52"/>
    <p:sldId id="292"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3" r:id="rId91"/>
    <p:sldId id="336" r:id="rId92"/>
    <p:sldId id="337" r:id="rId93"/>
    <p:sldId id="338" r:id="rId94"/>
    <p:sldId id="340" r:id="rId95"/>
    <p:sldId id="339" r:id="rId96"/>
    <p:sldId id="341" r:id="rId97"/>
    <p:sldId id="342" r:id="rId98"/>
    <p:sldId id="343" r:id="rId99"/>
    <p:sldId id="345" r:id="rId100"/>
    <p:sldId id="344" r:id="rId101"/>
    <p:sldId id="346" r:id="rId10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33" autoAdjust="0"/>
    <p:restoredTop sz="94660"/>
  </p:normalViewPr>
  <p:slideViewPr>
    <p:cSldViewPr>
      <p:cViewPr varScale="1">
        <p:scale>
          <a:sx n="105" d="100"/>
          <a:sy n="105" d="100"/>
        </p:scale>
        <p:origin x="-1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image" Target="../media/image56.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6.wmf"/><Relationship Id="rId1" Type="http://schemas.openxmlformats.org/officeDocument/2006/relationships/image" Target="../media/image7.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64.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05DF22-C153-4C39-95BC-8092B88DF3C9}" type="datetimeFigureOut">
              <a:rPr lang="en-US" smtClean="0"/>
              <a:t>11/5/2013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391FE6-6115-4640-B8F9-2F3F0C8B487C}" type="slidenum">
              <a:rPr lang="en-US" smtClean="0"/>
              <a:t>‹#›</a:t>
            </a:fld>
            <a:endParaRPr lang="en-US"/>
          </a:p>
        </p:txBody>
      </p:sp>
    </p:spTree>
    <p:extLst>
      <p:ext uri="{BB962C8B-B14F-4D97-AF65-F5344CB8AC3E}">
        <p14:creationId xmlns:p14="http://schemas.microsoft.com/office/powerpoint/2010/main" val="2666172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D918BB-797E-434E-BEB2-CAF019DBD073}" type="slidenum">
              <a:rPr lang="en-US"/>
              <a:pPr/>
              <a:t>1</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A6254E-C0DF-403F-AFED-C4C226147B51}" type="slidenum">
              <a:rPr lang="en-US"/>
              <a:pPr/>
              <a:t>34</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C59888-CE81-417C-91D5-3920F744EBB9}" type="slidenum">
              <a:rPr lang="en-US"/>
              <a:pPr/>
              <a:t>35</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63EBE7-C825-4F00-9473-226F6818A706}" type="slidenum">
              <a:rPr lang="en-US"/>
              <a:pPr/>
              <a:t>36</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55B762-211F-4813-A5F2-3CE719A914BD}" type="slidenum">
              <a:rPr lang="en-US"/>
              <a:pPr/>
              <a:t>37</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587162-92F4-4217-B400-B7A8A49F34C2}" type="slidenum">
              <a:rPr lang="en-US"/>
              <a:pPr/>
              <a:t>38</a:t>
            </a:fld>
            <a:endParaRPr lang="en-US"/>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18798B-DDA7-4D2D-B1EB-B64867961B21}" type="slidenum">
              <a:rPr lang="en-US"/>
              <a:pPr/>
              <a:t>39</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A2B48A-4E7D-46C1-8EAD-422B8A06BB01}" type="slidenum">
              <a:rPr lang="en-US"/>
              <a:pPr/>
              <a:t>40</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44A1E5-208E-4CB2-AC5D-ECFF6CCA31A1}" type="slidenum">
              <a:rPr lang="en-US"/>
              <a:pPr/>
              <a:t>41</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F6BEBE-F974-4D36-9273-9A287FCCC865}" type="slidenum">
              <a:rPr lang="en-US"/>
              <a:pPr/>
              <a:t>42</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9C012E-CB53-426A-B2AB-5128270BB63F}" type="slidenum">
              <a:rPr lang="en-US"/>
              <a:pPr/>
              <a:t>43</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2F38D2-8F78-416D-ABC3-BE7B6BF4E32E}" type="slidenum">
              <a:rPr lang="en-US"/>
              <a:pPr/>
              <a:t>26</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01E2B9-B3B0-4EE8-A621-7197202E8CDF}" type="slidenum">
              <a:rPr lang="en-US"/>
              <a:pPr/>
              <a:t>44</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E5878D-3BFC-47BB-8FA8-283335FE6FAA}" type="slidenum">
              <a:rPr lang="en-US"/>
              <a:pPr/>
              <a:t>45</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8D995B-67D0-44D3-B721-86EBE32C200D}" type="slidenum">
              <a:rPr lang="en-US"/>
              <a:pPr/>
              <a:t>46</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8D995B-67D0-44D3-B721-86EBE32C200D}" type="slidenum">
              <a:rPr lang="en-US"/>
              <a:pPr/>
              <a:t>47</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8D995B-67D0-44D3-B721-86EBE32C200D}" type="slidenum">
              <a:rPr lang="en-US"/>
              <a:pPr/>
              <a:t>48</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1018E2-2618-4A8D-A356-7642C097D7F5}" type="slidenum">
              <a:rPr lang="en-US"/>
              <a:pPr/>
              <a:t>27</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4E1301-3A5B-449E-B842-073EF90916AF}" type="slidenum">
              <a:rPr lang="en-US"/>
              <a:pPr/>
              <a:t>28</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88F592-420A-4A95-AA0E-605BCB4A1389}" type="slidenum">
              <a:rPr lang="en-US"/>
              <a:pPr/>
              <a:t>29</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752E55-B8DC-4694-A09D-A9306B3B13BF}" type="slidenum">
              <a:rPr lang="en-US"/>
              <a:pPr/>
              <a:t>30</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EFF09-D674-4870-A457-63380DB4E06A}" type="slidenum">
              <a:rPr lang="en-US"/>
              <a:pPr/>
              <a:t>31</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305809-B1A7-45A0-BD2E-E0771F895C95}" type="slidenum">
              <a:rPr lang="en-US"/>
              <a:pPr/>
              <a:t>32</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6D5DB9-B5F3-4B3F-919E-1B076276EFDD}" type="slidenum">
              <a:rPr lang="en-US"/>
              <a:pPr/>
              <a:t>33</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smtClean="0"/>
              <a:t>Click to edit Master title style</a:t>
            </a:r>
          </a:p>
        </p:txBody>
      </p:sp>
      <p:sp>
        <p:nvSpPr>
          <p:cNvPr id="7987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smtClean="0"/>
              <a:t>Click to edit Master subtitle style</a:t>
            </a:r>
          </a:p>
        </p:txBody>
      </p:sp>
      <p:sp>
        <p:nvSpPr>
          <p:cNvPr id="79876" name="Rectangle 4"/>
          <p:cNvSpPr>
            <a:spLocks noGrp="1" noChangeArrowheads="1"/>
          </p:cNvSpPr>
          <p:nvPr>
            <p:ph type="dt" sz="half" idx="2"/>
          </p:nvPr>
        </p:nvSpPr>
        <p:spPr/>
        <p:txBody>
          <a:bodyPr/>
          <a:lstStyle>
            <a:lvl1pPr>
              <a:defRPr/>
            </a:lvl1pPr>
          </a:lstStyle>
          <a:p>
            <a:endParaRPr lang="en-US" altLang="en-US"/>
          </a:p>
        </p:txBody>
      </p:sp>
      <p:sp>
        <p:nvSpPr>
          <p:cNvPr id="79877"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79878" name="Rectangle 6"/>
          <p:cNvSpPr>
            <a:spLocks noGrp="1" noChangeArrowheads="1"/>
          </p:cNvSpPr>
          <p:nvPr>
            <p:ph type="sldNum" sz="quarter" idx="4"/>
          </p:nvPr>
        </p:nvSpPr>
        <p:spPr/>
        <p:txBody>
          <a:bodyPr/>
          <a:lstStyle>
            <a:lvl1pPr>
              <a:defRPr/>
            </a:lvl1pPr>
          </a:lstStyle>
          <a:p>
            <a:fld id="{C00A361D-6826-4FBB-B1B8-35E21C12A5F0}" type="slidenum">
              <a:rPr lang="en-US" altLang="en-US"/>
              <a:pPr/>
              <a:t>‹#›</a:t>
            </a:fld>
            <a:endParaRPr lang="en-US" altLang="en-US"/>
          </a:p>
        </p:txBody>
      </p:sp>
      <p:sp>
        <p:nvSpPr>
          <p:cNvPr id="79879"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880"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D37C5FF-EA54-446B-AEA6-F6A0853306D8}" type="slidenum">
              <a:rPr lang="en-US" altLang="en-US"/>
              <a:pPr/>
              <a:t>‹#›</a:t>
            </a:fld>
            <a:endParaRPr lang="en-US" altLang="en-US"/>
          </a:p>
        </p:txBody>
      </p:sp>
    </p:spTree>
    <p:extLst>
      <p:ext uri="{BB962C8B-B14F-4D97-AF65-F5344CB8AC3E}">
        <p14:creationId xmlns:p14="http://schemas.microsoft.com/office/powerpoint/2010/main" val="393966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3D684D1-8941-4037-904D-C06BF9B4131F}" type="slidenum">
              <a:rPr lang="en-US" altLang="en-US"/>
              <a:pPr/>
              <a:t>‹#›</a:t>
            </a:fld>
            <a:endParaRPr lang="en-US" altLang="en-US"/>
          </a:p>
        </p:txBody>
      </p:sp>
    </p:spTree>
    <p:extLst>
      <p:ext uri="{BB962C8B-B14F-4D97-AF65-F5344CB8AC3E}">
        <p14:creationId xmlns:p14="http://schemas.microsoft.com/office/powerpoint/2010/main" val="559201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8CB7A9C6-40EA-457B-BA37-5DBBF0B353F0}" type="slidenum">
              <a:rPr lang="en-US" altLang="en-US"/>
              <a:pPr/>
              <a:t>‹#›</a:t>
            </a:fld>
            <a:endParaRPr lang="en-US" altLang="en-US"/>
          </a:p>
        </p:txBody>
      </p:sp>
    </p:spTree>
    <p:extLst>
      <p:ext uri="{BB962C8B-B14F-4D97-AF65-F5344CB8AC3E}">
        <p14:creationId xmlns:p14="http://schemas.microsoft.com/office/powerpoint/2010/main" val="3092537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3638"/>
            <a:ext cx="2133600" cy="457200"/>
          </a:xfrm>
        </p:spPr>
        <p:txBody>
          <a:bodyPr/>
          <a:lstStyle>
            <a:lvl1pPr>
              <a:defRPr/>
            </a:lvl1pPr>
          </a:lstStyle>
          <a:p>
            <a:fld id="{E971D55A-2885-42EF-A8D8-109E4E9C5BED}" type="slidenum">
              <a:rPr lang="en-US" altLang="en-US"/>
              <a:pPr/>
              <a:t>‹#›</a:t>
            </a:fld>
            <a:endParaRPr lang="en-US" altLang="en-US"/>
          </a:p>
        </p:txBody>
      </p:sp>
    </p:spTree>
    <p:extLst>
      <p:ext uri="{BB962C8B-B14F-4D97-AF65-F5344CB8AC3E}">
        <p14:creationId xmlns:p14="http://schemas.microsoft.com/office/powerpoint/2010/main" val="325250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74C02C5-64F0-4B0E-817B-FF751F6D5778}" type="slidenum">
              <a:rPr lang="en-US" altLang="en-US"/>
              <a:pPr/>
              <a:t>‹#›</a:t>
            </a:fld>
            <a:endParaRPr lang="en-US" altLang="en-US"/>
          </a:p>
        </p:txBody>
      </p:sp>
    </p:spTree>
    <p:extLst>
      <p:ext uri="{BB962C8B-B14F-4D97-AF65-F5344CB8AC3E}">
        <p14:creationId xmlns:p14="http://schemas.microsoft.com/office/powerpoint/2010/main" val="212021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59FF4F2-3E65-44D1-9046-9D3B6E152A46}" type="slidenum">
              <a:rPr lang="en-US" altLang="en-US"/>
              <a:pPr/>
              <a:t>‹#›</a:t>
            </a:fld>
            <a:endParaRPr lang="en-US" altLang="en-US"/>
          </a:p>
        </p:txBody>
      </p:sp>
    </p:spTree>
    <p:extLst>
      <p:ext uri="{BB962C8B-B14F-4D97-AF65-F5344CB8AC3E}">
        <p14:creationId xmlns:p14="http://schemas.microsoft.com/office/powerpoint/2010/main" val="319650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CE627E6-6C83-41C9-96D1-9271A77CA040}" type="slidenum">
              <a:rPr lang="en-US" altLang="en-US"/>
              <a:pPr/>
              <a:t>‹#›</a:t>
            </a:fld>
            <a:endParaRPr lang="en-US" altLang="en-US"/>
          </a:p>
        </p:txBody>
      </p:sp>
    </p:spTree>
    <p:extLst>
      <p:ext uri="{BB962C8B-B14F-4D97-AF65-F5344CB8AC3E}">
        <p14:creationId xmlns:p14="http://schemas.microsoft.com/office/powerpoint/2010/main" val="2223759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951ECD0C-AA02-4648-B507-8AA0E8FDF00D}" type="slidenum">
              <a:rPr lang="en-US" altLang="en-US"/>
              <a:pPr/>
              <a:t>‹#›</a:t>
            </a:fld>
            <a:endParaRPr lang="en-US" altLang="en-US"/>
          </a:p>
        </p:txBody>
      </p:sp>
    </p:spTree>
    <p:extLst>
      <p:ext uri="{BB962C8B-B14F-4D97-AF65-F5344CB8AC3E}">
        <p14:creationId xmlns:p14="http://schemas.microsoft.com/office/powerpoint/2010/main" val="3279142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A045D3D-D64B-4384-9609-EE3055AA1FD0}" type="slidenum">
              <a:rPr lang="en-US" altLang="en-US"/>
              <a:pPr/>
              <a:t>‹#›</a:t>
            </a:fld>
            <a:endParaRPr lang="en-US" altLang="en-US"/>
          </a:p>
        </p:txBody>
      </p:sp>
    </p:spTree>
    <p:extLst>
      <p:ext uri="{BB962C8B-B14F-4D97-AF65-F5344CB8AC3E}">
        <p14:creationId xmlns:p14="http://schemas.microsoft.com/office/powerpoint/2010/main" val="211812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44D1771-5ED3-4014-8188-8D454CF023EF}" type="slidenum">
              <a:rPr lang="en-US" altLang="en-US"/>
              <a:pPr/>
              <a:t>‹#›</a:t>
            </a:fld>
            <a:endParaRPr lang="en-US" altLang="en-US"/>
          </a:p>
        </p:txBody>
      </p:sp>
    </p:spTree>
    <p:extLst>
      <p:ext uri="{BB962C8B-B14F-4D97-AF65-F5344CB8AC3E}">
        <p14:creationId xmlns:p14="http://schemas.microsoft.com/office/powerpoint/2010/main" val="2127218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D2E0CC4-BAE7-4E23-B679-ED285B881F5F}" type="slidenum">
              <a:rPr lang="en-US" altLang="en-US"/>
              <a:pPr/>
              <a:t>‹#›</a:t>
            </a:fld>
            <a:endParaRPr lang="en-US" altLang="en-US"/>
          </a:p>
        </p:txBody>
      </p:sp>
    </p:spTree>
    <p:extLst>
      <p:ext uri="{BB962C8B-B14F-4D97-AF65-F5344CB8AC3E}">
        <p14:creationId xmlns:p14="http://schemas.microsoft.com/office/powerpoint/2010/main" val="340464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F706EB9-CF8E-4952-AE68-1322CD7269C5}" type="slidenum">
              <a:rPr lang="en-US" altLang="en-US"/>
              <a:pPr/>
              <a:t>‹#›</a:t>
            </a:fld>
            <a:endParaRPr lang="en-US" altLang="en-US"/>
          </a:p>
        </p:txBody>
      </p:sp>
    </p:spTree>
    <p:extLst>
      <p:ext uri="{BB962C8B-B14F-4D97-AF65-F5344CB8AC3E}">
        <p14:creationId xmlns:p14="http://schemas.microsoft.com/office/powerpoint/2010/main" val="4042202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78851"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8852"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7885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78854"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fld id="{65029CCE-47E9-4A61-8ECA-36CB3FDB362A}" type="slidenum">
              <a:rPr lang="en-US" altLang="en-US"/>
              <a:pPr/>
              <a:t>‹#›</a:t>
            </a:fld>
            <a:endParaRPr lang="en-US" altLang="en-US"/>
          </a:p>
        </p:txBody>
      </p:sp>
      <p:sp>
        <p:nvSpPr>
          <p:cNvPr id="78855"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8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68.pn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69.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11.wmf"/></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photos1.blogger.com/x/blogger/4608/663/1600/990031/scipione.gif" TargetMode="Externa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hyperlink" Target="http://photos1.blogger.com/x/blogger/4608/663/1600/769161/tartaglia.jpg"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www.math.vanderbilt.edu/~schectex/courses/cubic/"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8.vml"/><Relationship Id="rId6" Type="http://schemas.openxmlformats.org/officeDocument/2006/relationships/image" Target="../media/image17.wmf"/><Relationship Id="rId5" Type="http://schemas.openxmlformats.org/officeDocument/2006/relationships/oleObject" Target="../embeddings/oleObject10.bin"/><Relationship Id="rId4" Type="http://schemas.openxmlformats.org/officeDocument/2006/relationships/notesSlide" Target="../notesSlides/notesSlide4.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vmlDrawing" Target="../drawings/vmlDrawing9.vml"/><Relationship Id="rId6" Type="http://schemas.openxmlformats.org/officeDocument/2006/relationships/image" Target="../media/image18.w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slideLayout" Target="../slideLayouts/slideLayout2.xml"/><Relationship Id="rId7" Type="http://schemas.openxmlformats.org/officeDocument/2006/relationships/oleObject" Target="../embeddings/oleObject13.bin"/><Relationship Id="rId2" Type="http://schemas.openxmlformats.org/officeDocument/2006/relationships/tags" Target="../tags/tag6.xml"/><Relationship Id="rId1" Type="http://schemas.openxmlformats.org/officeDocument/2006/relationships/vmlDrawing" Target="../drawings/vmlDrawing10.vml"/><Relationship Id="rId6" Type="http://schemas.openxmlformats.org/officeDocument/2006/relationships/image" Target="../media/image19.w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22.png"/><Relationship Id="rId2" Type="http://schemas.openxmlformats.org/officeDocument/2006/relationships/tags" Target="../tags/tag7.xml"/><Relationship Id="rId1" Type="http://schemas.openxmlformats.org/officeDocument/2006/relationships/vmlDrawing" Target="../drawings/vmlDrawing11.vml"/><Relationship Id="rId6" Type="http://schemas.openxmlformats.org/officeDocument/2006/relationships/image" Target="../media/image21.wmf"/><Relationship Id="rId5" Type="http://schemas.openxmlformats.org/officeDocument/2006/relationships/oleObject" Target="../embeddings/oleObject14.bin"/><Relationship Id="rId4" Type="http://schemas.openxmlformats.org/officeDocument/2006/relationships/notesSlide" Target="../notesSlides/notesSlide7.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24.png"/><Relationship Id="rId2" Type="http://schemas.openxmlformats.org/officeDocument/2006/relationships/tags" Target="../tags/tag8.xml"/><Relationship Id="rId1" Type="http://schemas.openxmlformats.org/officeDocument/2006/relationships/vmlDrawing" Target="../drawings/vmlDrawing12.vml"/><Relationship Id="rId6" Type="http://schemas.openxmlformats.org/officeDocument/2006/relationships/image" Target="../media/image23.wmf"/><Relationship Id="rId5" Type="http://schemas.openxmlformats.org/officeDocument/2006/relationships/oleObject" Target="../embeddings/oleObject15.bin"/><Relationship Id="rId4" Type="http://schemas.openxmlformats.org/officeDocument/2006/relationships/notesSlide" Target="../notesSlides/notesSlide8.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25.pn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26.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14.xml"/><Relationship Id="rId4" Type="http://schemas.openxmlformats.org/officeDocument/2006/relationships/image" Target="../media/image27.png"/></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slideLayout" Target="../slideLayouts/slideLayout2.xml"/><Relationship Id="rId7" Type="http://schemas.openxmlformats.org/officeDocument/2006/relationships/image" Target="../media/image30.wmf"/><Relationship Id="rId2" Type="http://schemas.openxmlformats.org/officeDocument/2006/relationships/tags" Target="../tags/tag15.xml"/><Relationship Id="rId1" Type="http://schemas.openxmlformats.org/officeDocument/2006/relationships/vmlDrawing" Target="../drawings/vmlDrawing13.vml"/><Relationship Id="rId6" Type="http://schemas.openxmlformats.org/officeDocument/2006/relationships/image" Target="../media/image28.wmf"/><Relationship Id="rId5" Type="http://schemas.openxmlformats.org/officeDocument/2006/relationships/oleObject" Target="../embeddings/oleObject16.bin"/><Relationship Id="rId4" Type="http://schemas.openxmlformats.org/officeDocument/2006/relationships/notesSlide" Target="../notesSlides/notesSlide15.xml"/><Relationship Id="rId9" Type="http://schemas.openxmlformats.org/officeDocument/2006/relationships/image" Target="../media/image29.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slideLayout" Target="../slideLayouts/slideLayout2.xml"/><Relationship Id="rId7" Type="http://schemas.openxmlformats.org/officeDocument/2006/relationships/oleObject" Target="../embeddings/oleObject19.bin"/><Relationship Id="rId2" Type="http://schemas.openxmlformats.org/officeDocument/2006/relationships/tags" Target="../tags/tag16.xml"/><Relationship Id="rId1" Type="http://schemas.openxmlformats.org/officeDocument/2006/relationships/vmlDrawing" Target="../drawings/vmlDrawing14.vml"/><Relationship Id="rId6" Type="http://schemas.openxmlformats.org/officeDocument/2006/relationships/image" Target="../media/image31.wmf"/><Relationship Id="rId5" Type="http://schemas.openxmlformats.org/officeDocument/2006/relationships/oleObject" Target="../embeddings/oleObject18.bin"/><Relationship Id="rId10" Type="http://schemas.openxmlformats.org/officeDocument/2006/relationships/image" Target="../media/image33.wmf"/><Relationship Id="rId4" Type="http://schemas.openxmlformats.org/officeDocument/2006/relationships/notesSlide" Target="../notesSlides/notesSlide16.xml"/><Relationship Id="rId9" Type="http://schemas.openxmlformats.org/officeDocument/2006/relationships/oleObject" Target="../embeddings/oleObject20.bin"/></Relationships>
</file>

<file path=ppt/slides/_rels/slide41.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slideLayout" Target="../slideLayouts/slideLayout2.xml"/><Relationship Id="rId7" Type="http://schemas.openxmlformats.org/officeDocument/2006/relationships/oleObject" Target="../embeddings/oleObject22.bin"/><Relationship Id="rId2" Type="http://schemas.openxmlformats.org/officeDocument/2006/relationships/tags" Target="../tags/tag17.xml"/><Relationship Id="rId1" Type="http://schemas.openxmlformats.org/officeDocument/2006/relationships/vmlDrawing" Target="../drawings/vmlDrawing15.vml"/><Relationship Id="rId6" Type="http://schemas.openxmlformats.org/officeDocument/2006/relationships/image" Target="../media/image34.wmf"/><Relationship Id="rId5" Type="http://schemas.openxmlformats.org/officeDocument/2006/relationships/oleObject" Target="../embeddings/oleObject21.bin"/><Relationship Id="rId4" Type="http://schemas.openxmlformats.org/officeDocument/2006/relationships/notesSlide" Target="../notesSlides/notesSlide17.xml"/></Relationships>
</file>

<file path=ppt/slides/_rels/slide42.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slideLayout" Target="../slideLayouts/slideLayout2.xml"/><Relationship Id="rId7" Type="http://schemas.openxmlformats.org/officeDocument/2006/relationships/oleObject" Target="../embeddings/oleObject24.bin"/><Relationship Id="rId2" Type="http://schemas.openxmlformats.org/officeDocument/2006/relationships/tags" Target="../tags/tag18.xml"/><Relationship Id="rId1" Type="http://schemas.openxmlformats.org/officeDocument/2006/relationships/vmlDrawing" Target="../drawings/vmlDrawing16.vml"/><Relationship Id="rId6" Type="http://schemas.openxmlformats.org/officeDocument/2006/relationships/image" Target="../media/image36.wmf"/><Relationship Id="rId5" Type="http://schemas.openxmlformats.org/officeDocument/2006/relationships/oleObject" Target="../embeddings/oleObject23.bin"/><Relationship Id="rId4" Type="http://schemas.openxmlformats.org/officeDocument/2006/relationships/notesSlide" Target="../notesSlides/notesSlide18.xml"/></Relationships>
</file>

<file path=ppt/slides/_rels/slide43.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slideLayout" Target="../slideLayouts/slideLayout2.xml"/><Relationship Id="rId7" Type="http://schemas.openxmlformats.org/officeDocument/2006/relationships/oleObject" Target="../embeddings/oleObject26.bin"/><Relationship Id="rId2" Type="http://schemas.openxmlformats.org/officeDocument/2006/relationships/tags" Target="../tags/tag19.xml"/><Relationship Id="rId1" Type="http://schemas.openxmlformats.org/officeDocument/2006/relationships/vmlDrawing" Target="../drawings/vmlDrawing17.vml"/><Relationship Id="rId6" Type="http://schemas.openxmlformats.org/officeDocument/2006/relationships/image" Target="../media/image38.wmf"/><Relationship Id="rId5" Type="http://schemas.openxmlformats.org/officeDocument/2006/relationships/oleObject" Target="../embeddings/oleObject25.bin"/><Relationship Id="rId10" Type="http://schemas.openxmlformats.org/officeDocument/2006/relationships/image" Target="../media/image40.wmf"/><Relationship Id="rId4" Type="http://schemas.openxmlformats.org/officeDocument/2006/relationships/notesSlide" Target="../notesSlides/notesSlide19.xml"/><Relationship Id="rId9" Type="http://schemas.openxmlformats.org/officeDocument/2006/relationships/oleObject" Target="../embeddings/oleObject27.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28.png"/></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41.wmf"/><Relationship Id="rId2" Type="http://schemas.openxmlformats.org/officeDocument/2006/relationships/tags" Target="../tags/tag21.xml"/><Relationship Id="rId1" Type="http://schemas.openxmlformats.org/officeDocument/2006/relationships/vmlDrawing" Target="../drawings/vmlDrawing18.vml"/><Relationship Id="rId6" Type="http://schemas.openxmlformats.org/officeDocument/2006/relationships/oleObject" Target="../embeddings/oleObject28.bin"/><Relationship Id="rId5" Type="http://schemas.openxmlformats.org/officeDocument/2006/relationships/image" Target="../media/image42.png"/><Relationship Id="rId4" Type="http://schemas.openxmlformats.org/officeDocument/2006/relationships/notesSlide" Target="../notesSlides/notesSlide21.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43.png"/></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3.xml"/><Relationship Id="rId4" Type="http://schemas.openxmlformats.org/officeDocument/2006/relationships/image" Target="../media/image44.png"/></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image" Target="../media/image45.png"/></Relationships>
</file>

<file path=ppt/slides/_rels/slide49.xml.rels><?xml version="1.0" encoding="UTF-8" standalone="yes"?>
<Relationships xmlns="http://schemas.openxmlformats.org/package/2006/relationships"><Relationship Id="rId3" Type="http://schemas.openxmlformats.org/officeDocument/2006/relationships/image" Target="../media/image47.jpeg"/><Relationship Id="rId2" Type="http://schemas.openxmlformats.org/officeDocument/2006/relationships/image" Target="../media/image4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12.xml"/><Relationship Id="rId1" Type="http://schemas.openxmlformats.org/officeDocument/2006/relationships/vmlDrawing" Target="../drawings/vmlDrawing19.vml"/><Relationship Id="rId4" Type="http://schemas.openxmlformats.org/officeDocument/2006/relationships/image" Target="../media/image48.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2.xml"/><Relationship Id="rId1" Type="http://schemas.openxmlformats.org/officeDocument/2006/relationships/vmlDrawing" Target="../drawings/vmlDrawing20.vml"/><Relationship Id="rId4" Type="http://schemas.openxmlformats.org/officeDocument/2006/relationships/image" Target="../media/image48.wmf"/></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12.xml"/><Relationship Id="rId1" Type="http://schemas.openxmlformats.org/officeDocument/2006/relationships/vmlDrawing" Target="../drawings/vmlDrawing21.vml"/><Relationship Id="rId4" Type="http://schemas.openxmlformats.org/officeDocument/2006/relationships/image" Target="../media/image49.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50.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5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12.xml"/><Relationship Id="rId1" Type="http://schemas.openxmlformats.org/officeDocument/2006/relationships/vmlDrawing" Target="../drawings/vmlDrawing22.vml"/><Relationship Id="rId4" Type="http://schemas.openxmlformats.org/officeDocument/2006/relationships/image" Target="../media/image53.wmf"/></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54.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12.xml"/><Relationship Id="rId1" Type="http://schemas.openxmlformats.org/officeDocument/2006/relationships/vmlDrawing" Target="../drawings/vmlDrawing23.vml"/><Relationship Id="rId4" Type="http://schemas.openxmlformats.org/officeDocument/2006/relationships/image" Target="../media/image55.wmf"/></Relationships>
</file>

<file path=ppt/slides/_rels/slide68.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12.xml"/><Relationship Id="rId1" Type="http://schemas.openxmlformats.org/officeDocument/2006/relationships/vmlDrawing" Target="../drawings/vmlDrawing24.vml"/><Relationship Id="rId4" Type="http://schemas.openxmlformats.org/officeDocument/2006/relationships/image" Target="../media/image55.wmf"/></Relationships>
</file>

<file path=ppt/slides/_rels/slide69.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3.xml"/><Relationship Id="rId1" Type="http://schemas.openxmlformats.org/officeDocument/2006/relationships/vmlDrawing" Target="../drawings/vmlDrawing25.vml"/><Relationship Id="rId6" Type="http://schemas.openxmlformats.org/officeDocument/2006/relationships/image" Target="../media/image55.wmf"/><Relationship Id="rId5" Type="http://schemas.openxmlformats.org/officeDocument/2006/relationships/oleObject" Target="../embeddings/oleObject36.bin"/><Relationship Id="rId4" Type="http://schemas.openxmlformats.org/officeDocument/2006/relationships/image" Target="../media/image56.wmf"/></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12.xml"/><Relationship Id="rId1" Type="http://schemas.openxmlformats.org/officeDocument/2006/relationships/vmlDrawing" Target="../drawings/vmlDrawing26.vml"/><Relationship Id="rId4" Type="http://schemas.openxmlformats.org/officeDocument/2006/relationships/image" Target="../media/image57.wmf"/></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58.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12.xml"/><Relationship Id="rId1" Type="http://schemas.openxmlformats.org/officeDocument/2006/relationships/vmlDrawing" Target="../drawings/vmlDrawing27.vml"/><Relationship Id="rId4" Type="http://schemas.openxmlformats.org/officeDocument/2006/relationships/image" Target="../media/image59.wmf"/></Relationships>
</file>

<file path=ppt/slides/_rels/slide89.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12.xml"/><Relationship Id="rId1" Type="http://schemas.openxmlformats.org/officeDocument/2006/relationships/vmlDrawing" Target="../drawings/vmlDrawing28.vml"/><Relationship Id="rId6" Type="http://schemas.openxmlformats.org/officeDocument/2006/relationships/image" Target="../media/image60.jpeg"/><Relationship Id="rId5" Type="http://schemas.openxmlformats.org/officeDocument/2006/relationships/hyperlink" Target="http://en.wikipedia.org/wiki/Image:Carl_Louis_Ferdinand_von_Lindemann.jpg" TargetMode="External"/><Relationship Id="rId4" Type="http://schemas.openxmlformats.org/officeDocument/2006/relationships/image" Target="../media/image59.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13.xml"/><Relationship Id="rId1" Type="http://schemas.openxmlformats.org/officeDocument/2006/relationships/vmlDrawing" Target="../drawings/vmlDrawing29.vml"/><Relationship Id="rId6" Type="http://schemas.openxmlformats.org/officeDocument/2006/relationships/image" Target="../media/image62.wmf"/><Relationship Id="rId5" Type="http://schemas.openxmlformats.org/officeDocument/2006/relationships/oleObject" Target="../embeddings/oleObject41.bin"/><Relationship Id="rId4" Type="http://schemas.openxmlformats.org/officeDocument/2006/relationships/image" Target="../media/image61.wmf"/></Relationships>
</file>

<file path=ppt/slides/_rels/slide92.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12.xml"/><Relationship Id="rId1" Type="http://schemas.openxmlformats.org/officeDocument/2006/relationships/vmlDrawing" Target="../drawings/vmlDrawing30.vml"/><Relationship Id="rId4" Type="http://schemas.openxmlformats.org/officeDocument/2006/relationships/image" Target="../media/image64.wmf"/></Relationships>
</file>

<file path=ppt/slides/_rels/slide93.xml.rels><?xml version="1.0" encoding="UTF-8" standalone="yes"?>
<Relationships xmlns="http://schemas.openxmlformats.org/package/2006/relationships"><Relationship Id="rId2" Type="http://schemas.openxmlformats.org/officeDocument/2006/relationships/image" Target="../media/image65.pn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12.xml"/><Relationship Id="rId1" Type="http://schemas.openxmlformats.org/officeDocument/2006/relationships/vmlDrawing" Target="../drawings/vmlDrawing31.vml"/><Relationship Id="rId4" Type="http://schemas.openxmlformats.org/officeDocument/2006/relationships/image" Target="../media/image66.wmf"/></Relationships>
</file>

<file path=ppt/slides/_rels/slide95.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12.xml"/><Relationship Id="rId1" Type="http://schemas.openxmlformats.org/officeDocument/2006/relationships/vmlDrawing" Target="../drawings/vmlDrawing32.vml"/><Relationship Id="rId5" Type="http://schemas.openxmlformats.org/officeDocument/2006/relationships/image" Target="../media/image67.png"/><Relationship Id="rId4" Type="http://schemas.openxmlformats.org/officeDocument/2006/relationships/image" Target="../media/image66.wmf"/></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6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Arrow Connector 6"/>
          <p:cNvCxnSpPr/>
          <p:nvPr/>
        </p:nvCxnSpPr>
        <p:spPr>
          <a:xfrm flipH="1" flipV="1">
            <a:off x="2362200" y="2617787"/>
            <a:ext cx="1371603" cy="1344615"/>
          </a:xfrm>
          <a:prstGeom prst="straightConnector1">
            <a:avLst/>
          </a:prstGeom>
          <a:ln w="158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098" name="Rectangle 2"/>
          <p:cNvSpPr>
            <a:spLocks noGrp="1" noChangeArrowheads="1"/>
          </p:cNvSpPr>
          <p:nvPr>
            <p:ph type="ctrTitle"/>
          </p:nvPr>
        </p:nvSpPr>
        <p:spPr>
          <a:xfrm>
            <a:off x="533400" y="1143000"/>
            <a:ext cx="7772400" cy="1470025"/>
          </a:xfrm>
        </p:spPr>
        <p:txBody>
          <a:bodyPr/>
          <a:lstStyle/>
          <a:p>
            <a:pPr algn="r"/>
            <a:r>
              <a:rPr lang="en-US" dirty="0"/>
              <a:t> </a:t>
            </a:r>
            <a:r>
              <a:rPr lang="en-US" sz="3600" dirty="0">
                <a:latin typeface="SimHei" panose="02010609060101010101" pitchFamily="49" charset="-122"/>
                <a:ea typeface="SimHei" panose="02010609060101010101" pitchFamily="49" charset="-122"/>
              </a:rPr>
              <a:t>Math </a:t>
            </a:r>
            <a:r>
              <a:rPr lang="en-US" sz="3600" dirty="0" smtClean="0">
                <a:latin typeface="SimHei" panose="02010609060101010101" pitchFamily="49" charset="-122"/>
                <a:ea typeface="SimHei" panose="02010609060101010101" pitchFamily="49" charset="-122"/>
              </a:rPr>
              <a:t>250</a:t>
            </a:r>
            <a:br>
              <a:rPr lang="en-US" sz="3600" dirty="0" smtClean="0">
                <a:latin typeface="SimHei" panose="02010609060101010101" pitchFamily="49" charset="-122"/>
                <a:ea typeface="SimHei" panose="02010609060101010101" pitchFamily="49" charset="-122"/>
              </a:rPr>
            </a:br>
            <a:r>
              <a:rPr lang="en-US" sz="3600" dirty="0" smtClean="0">
                <a:latin typeface="SimHei" panose="02010609060101010101" pitchFamily="49" charset="-122"/>
                <a:ea typeface="SimHei" panose="02010609060101010101" pitchFamily="49" charset="-122"/>
              </a:rPr>
              <a:t>Fresno State</a:t>
            </a:r>
            <a:r>
              <a:rPr lang="en-US" sz="3600" dirty="0" smtClean="0">
                <a:latin typeface="SimHei" panose="02010609060101010101" pitchFamily="49" charset="-122"/>
                <a:ea typeface="SimHei" panose="02010609060101010101" pitchFamily="49" charset="-122"/>
              </a:rPr>
              <a:t/>
            </a:r>
            <a:br>
              <a:rPr lang="en-US" sz="3600" dirty="0" smtClean="0">
                <a:latin typeface="SimHei" panose="02010609060101010101" pitchFamily="49" charset="-122"/>
                <a:ea typeface="SimHei" panose="02010609060101010101" pitchFamily="49" charset="-122"/>
              </a:rPr>
            </a:br>
            <a:r>
              <a:rPr lang="en-US" sz="3600" dirty="0" smtClean="0">
                <a:latin typeface="SimHei" panose="02010609060101010101" pitchFamily="49" charset="-122"/>
                <a:ea typeface="SimHei" panose="02010609060101010101" pitchFamily="49" charset="-122"/>
              </a:rPr>
              <a:t>Fall 2013</a:t>
            </a:r>
            <a:br>
              <a:rPr lang="en-US" sz="3600" dirty="0" smtClean="0">
                <a:latin typeface="SimHei" panose="02010609060101010101" pitchFamily="49" charset="-122"/>
                <a:ea typeface="SimHei" panose="02010609060101010101" pitchFamily="49" charset="-122"/>
              </a:rPr>
            </a:br>
            <a:r>
              <a:rPr lang="en-US" sz="3600" dirty="0" smtClean="0">
                <a:latin typeface="SimHei" panose="02010609060101010101" pitchFamily="49" charset="-122"/>
                <a:ea typeface="SimHei" panose="02010609060101010101" pitchFamily="49" charset="-122"/>
              </a:rPr>
              <a:t>Burger</a:t>
            </a:r>
            <a:endParaRPr lang="en-US" sz="3600" dirty="0">
              <a:latin typeface="SimHei" panose="02010609060101010101" pitchFamily="49" charset="-122"/>
              <a:ea typeface="SimHei" panose="02010609060101010101" pitchFamily="49" charset="-122"/>
            </a:endParaRPr>
          </a:p>
        </p:txBody>
      </p:sp>
      <p:sp>
        <p:nvSpPr>
          <p:cNvPr id="4099" name="Rectangle 3"/>
          <p:cNvSpPr>
            <a:spLocks noGrp="1" noChangeArrowheads="1"/>
          </p:cNvSpPr>
          <p:nvPr>
            <p:ph type="subTitle" idx="1"/>
          </p:nvPr>
        </p:nvSpPr>
        <p:spPr>
          <a:xfrm>
            <a:off x="762000" y="3124200"/>
            <a:ext cx="7696200" cy="3352800"/>
          </a:xfrm>
        </p:spPr>
        <p:txBody>
          <a:bodyPr/>
          <a:lstStyle/>
          <a:p>
            <a:pPr algn="l"/>
            <a:r>
              <a:rPr lang="en-US" sz="4000" b="1" dirty="0" smtClean="0">
                <a:latin typeface="Times New Roman" pitchFamily="18" charset="0"/>
                <a:cs typeface="Times New Roman" pitchFamily="18" charset="0"/>
              </a:rPr>
              <a:t>Depressed </a:t>
            </a:r>
            <a:r>
              <a:rPr lang="en-US" sz="4000" b="1" dirty="0">
                <a:latin typeface="Times New Roman" pitchFamily="18" charset="0"/>
                <a:cs typeface="Times New Roman" pitchFamily="18" charset="0"/>
              </a:rPr>
              <a:t>Polynomial </a:t>
            </a:r>
            <a:r>
              <a:rPr lang="en-US" sz="4000" b="1" dirty="0" err="1" smtClean="0">
                <a:latin typeface="Times New Roman" pitchFamily="18" charset="0"/>
                <a:cs typeface="Times New Roman" pitchFamily="18" charset="0"/>
              </a:rPr>
              <a:t>Equations,Cardano’s</a:t>
            </a:r>
            <a:r>
              <a:rPr lang="en-US" sz="4000" b="1" dirty="0" smtClean="0">
                <a:latin typeface="Times New Roman" pitchFamily="18" charset="0"/>
                <a:cs typeface="Times New Roman" pitchFamily="18" charset="0"/>
              </a:rPr>
              <a:t> Formula and Solvability by Radicals (6.1)</a:t>
            </a:r>
          </a:p>
          <a:p>
            <a:pPr algn="l"/>
            <a:r>
              <a:rPr lang="en-US" b="1" dirty="0" smtClean="0">
                <a:latin typeface="Times New Roman" pitchFamily="18" charset="0"/>
                <a:cs typeface="Times New Roman" pitchFamily="18" charset="0"/>
              </a:rPr>
              <a:t>(with a brief intro to Algebraic and Transcendental Numbers)</a:t>
            </a:r>
            <a:endParaRPr lang="en-US" b="1" dirty="0">
              <a:latin typeface="Times New Roman" pitchFamily="18" charset="0"/>
              <a:cs typeface="Times New Roman" pitchFamily="18" charset="0"/>
            </a:endParaRPr>
          </a:p>
        </p:txBody>
      </p:sp>
      <p:pic>
        <p:nvPicPr>
          <p:cNvPr id="4" name="Picture 8" descr="Cardan"/>
          <p:cNvPicPr>
            <a:picLocks noChangeAspect="1" noChangeArrowheads="1"/>
          </p:cNvPicPr>
          <p:nvPr/>
        </p:nvPicPr>
        <p:blipFill>
          <a:blip r:embed="rId4" cstate="print"/>
          <a:srcRect/>
          <a:stretch>
            <a:fillRect/>
          </a:stretch>
        </p:blipFill>
        <p:spPr bwMode="auto">
          <a:xfrm>
            <a:off x="457200" y="381000"/>
            <a:ext cx="1838325" cy="2236787"/>
          </a:xfrm>
          <a:prstGeom prst="rect">
            <a:avLst/>
          </a:prstGeom>
          <a:noFill/>
          <a:ln w="9525">
            <a:noFill/>
            <a:miter lim="800000"/>
            <a:headEnd/>
            <a:tailEnd/>
          </a:ln>
        </p:spPr>
      </p:pic>
      <p:sp>
        <p:nvSpPr>
          <p:cNvPr id="5" name="Text Box 6"/>
          <p:cNvSpPr txBox="1">
            <a:spLocks noChangeArrowheads="1"/>
          </p:cNvSpPr>
          <p:nvPr/>
        </p:nvSpPr>
        <p:spPr bwMode="auto">
          <a:xfrm>
            <a:off x="2438400" y="546100"/>
            <a:ext cx="1447800" cy="1054100"/>
          </a:xfrm>
          <a:prstGeom prst="rect">
            <a:avLst/>
          </a:prstGeom>
          <a:noFill/>
          <a:ln w="9525">
            <a:noFill/>
            <a:miter lim="800000"/>
            <a:headEnd/>
            <a:tailEnd/>
          </a:ln>
        </p:spPr>
        <p:txBody>
          <a:bodyPr>
            <a:spAutoFit/>
          </a:bodyPr>
          <a:lstStyle/>
          <a:p>
            <a:pPr>
              <a:spcBef>
                <a:spcPct val="50000"/>
              </a:spcBef>
            </a:pPr>
            <a:r>
              <a:rPr lang="en-US" dirty="0"/>
              <a:t>Born: 1501 </a:t>
            </a:r>
            <a:br>
              <a:rPr lang="en-US" dirty="0"/>
            </a:br>
            <a:r>
              <a:rPr lang="en-US" dirty="0"/>
              <a:t>Died: 1576</a:t>
            </a:r>
          </a:p>
          <a:p>
            <a:pPr>
              <a:spcBef>
                <a:spcPct val="50000"/>
              </a:spcBef>
            </a:pPr>
            <a:r>
              <a:rPr lang="en-US" dirty="0"/>
              <a:t>Milan, Italy</a:t>
            </a:r>
          </a:p>
        </p:txBody>
      </p:sp>
      <p:pic>
        <p:nvPicPr>
          <p:cNvPr id="19046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61539" y="2743200"/>
            <a:ext cx="554376" cy="582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1"/>
    </p:custDataLst>
    <p:extLst>
      <p:ext uri="{BB962C8B-B14F-4D97-AF65-F5344CB8AC3E}">
        <p14:creationId xmlns:p14="http://schemas.microsoft.com/office/powerpoint/2010/main" val="339268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en-US"/>
              <a:t>Uncountable Sets</a:t>
            </a:r>
          </a:p>
        </p:txBody>
      </p:sp>
      <p:sp>
        <p:nvSpPr>
          <p:cNvPr id="66563" name="Rectangle 3"/>
          <p:cNvSpPr>
            <a:spLocks noGrp="1" noChangeArrowheads="1"/>
          </p:cNvSpPr>
          <p:nvPr>
            <p:ph type="body" idx="1"/>
          </p:nvPr>
        </p:nvSpPr>
        <p:spPr/>
        <p:txBody>
          <a:bodyPr/>
          <a:lstStyle/>
          <a:p>
            <a:r>
              <a:rPr lang="en-US" altLang="en-US">
                <a:latin typeface="Castellar" pitchFamily="18" charset="0"/>
              </a:rPr>
              <a:t>R</a:t>
            </a:r>
            <a:r>
              <a:rPr lang="en-US" altLang="en-US"/>
              <a:t> is uncountable</a:t>
            </a:r>
          </a:p>
          <a:p>
            <a:r>
              <a:rPr lang="en-US" altLang="en-US"/>
              <a:t>Therefore </a:t>
            </a:r>
            <a:r>
              <a:rPr lang="en-US" altLang="en-US">
                <a:latin typeface="Castellar" pitchFamily="18" charset="0"/>
              </a:rPr>
              <a:t>C</a:t>
            </a:r>
            <a:r>
              <a:rPr lang="en-US" altLang="en-US"/>
              <a:t> is also uncountable</a:t>
            </a:r>
          </a:p>
          <a:p>
            <a:r>
              <a:rPr lang="en-US" altLang="en-US"/>
              <a:t>Uncountable sets are “bigger”</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altLang="en-US"/>
              <a:t>Constructible Numbers</a:t>
            </a:r>
          </a:p>
        </p:txBody>
      </p:sp>
      <p:sp>
        <p:nvSpPr>
          <p:cNvPr id="168963" name="Rectangle 3"/>
          <p:cNvSpPr>
            <a:spLocks noGrp="1" noChangeArrowheads="1"/>
          </p:cNvSpPr>
          <p:nvPr>
            <p:ph type="body" idx="1"/>
          </p:nvPr>
        </p:nvSpPr>
        <p:spPr/>
        <p:txBody>
          <a:bodyPr/>
          <a:lstStyle/>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r>
              <a:rPr lang="en-US" altLang="en-US"/>
              <a:t>Most real numbers are not constructible</a:t>
            </a:r>
          </a:p>
        </p:txBody>
      </p:sp>
      <p:pic>
        <p:nvPicPr>
          <p:cNvPr id="1689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447800"/>
            <a:ext cx="5943600" cy="3843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ltLang="en-US"/>
              <a:t>Constructible Numbers</a:t>
            </a:r>
          </a:p>
        </p:txBody>
      </p:sp>
      <p:sp>
        <p:nvSpPr>
          <p:cNvPr id="171011" name="Rectangle 3"/>
          <p:cNvSpPr>
            <a:spLocks noGrp="1" noChangeArrowheads="1"/>
          </p:cNvSpPr>
          <p:nvPr>
            <p:ph type="body" sz="half" idx="1"/>
          </p:nvPr>
        </p:nvSpPr>
        <p:spPr>
          <a:xfrm>
            <a:off x="457200" y="990600"/>
            <a:ext cx="8305800" cy="5181600"/>
          </a:xfrm>
        </p:spPr>
        <p:txBody>
          <a:bodyPr/>
          <a:lstStyle/>
          <a:p>
            <a:r>
              <a:rPr lang="en-US" altLang="en-US" dirty="0"/>
              <a:t>In particular, the ancient question of squaring the circle is </a:t>
            </a:r>
            <a:r>
              <a:rPr lang="en-US" altLang="en-US" dirty="0" smtClean="0"/>
              <a:t>impossible … more on this later!</a:t>
            </a:r>
            <a:endParaRPr lang="en-US" altLang="en-US" dirty="0"/>
          </a:p>
        </p:txBody>
      </p:sp>
      <p:pic>
        <p:nvPicPr>
          <p:cNvPr id="17101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048000"/>
            <a:ext cx="4419600" cy="27193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en-US"/>
              <a:t>Algebraic Numbers</a:t>
            </a:r>
          </a:p>
        </p:txBody>
      </p:sp>
      <p:sp>
        <p:nvSpPr>
          <p:cNvPr id="67587" name="Rectangle 3"/>
          <p:cNvSpPr>
            <a:spLocks noGrp="1" noChangeArrowheads="1"/>
          </p:cNvSpPr>
          <p:nvPr>
            <p:ph type="body" sz="half" idx="1"/>
          </p:nvPr>
        </p:nvSpPr>
        <p:spPr>
          <a:xfrm>
            <a:off x="457200" y="1600200"/>
            <a:ext cx="7620000" cy="4530725"/>
          </a:xfrm>
        </p:spPr>
        <p:txBody>
          <a:bodyPr/>
          <a:lstStyle/>
          <a:p>
            <a:r>
              <a:rPr lang="en-US" altLang="en-US"/>
              <a:t>A complex number is </a:t>
            </a:r>
            <a:r>
              <a:rPr lang="en-US" altLang="en-US">
                <a:solidFill>
                  <a:schemeClr val="hlink"/>
                </a:solidFill>
              </a:rPr>
              <a:t>algebraic</a:t>
            </a:r>
            <a:r>
              <a:rPr lang="en-US" altLang="en-US"/>
              <a:t> if it is the solution to a polynomial equation</a:t>
            </a:r>
          </a:p>
          <a:p>
            <a:endParaRPr lang="en-US" altLang="en-US"/>
          </a:p>
          <a:p>
            <a:endParaRPr lang="en-US" altLang="en-US"/>
          </a:p>
          <a:p>
            <a:endParaRPr lang="en-US" altLang="en-US"/>
          </a:p>
          <a:p>
            <a:pPr>
              <a:buFont typeface="Wingdings" pitchFamily="2" charset="2"/>
              <a:buNone/>
            </a:pPr>
            <a:endParaRPr lang="en-US" altLang="en-US"/>
          </a:p>
          <a:p>
            <a:pPr>
              <a:buFont typeface="Wingdings" pitchFamily="2" charset="2"/>
              <a:buNone/>
            </a:pPr>
            <a:r>
              <a:rPr lang="en-US" altLang="en-US"/>
              <a:t>where the </a:t>
            </a:r>
            <a:r>
              <a:rPr lang="en-US" altLang="en-US" i="1"/>
              <a:t>a</a:t>
            </a:r>
            <a:r>
              <a:rPr lang="en-US" altLang="en-US" i="1" baseline="-25000"/>
              <a:t>i</a:t>
            </a:r>
            <a:r>
              <a:rPr lang="en-US" altLang="en-US"/>
              <a:t>’s are integers.</a:t>
            </a:r>
          </a:p>
        </p:txBody>
      </p:sp>
      <p:graphicFrame>
        <p:nvGraphicFramePr>
          <p:cNvPr id="67588" name="Object 4"/>
          <p:cNvGraphicFramePr>
            <a:graphicFrameLocks noGrp="1" noChangeAspect="1"/>
          </p:cNvGraphicFramePr>
          <p:nvPr>
            <p:ph sz="half" idx="2"/>
          </p:nvPr>
        </p:nvGraphicFramePr>
        <p:xfrm>
          <a:off x="1295400" y="2971800"/>
          <a:ext cx="6324600" cy="750888"/>
        </p:xfrm>
        <a:graphic>
          <a:graphicData uri="http://schemas.openxmlformats.org/presentationml/2006/ole">
            <mc:AlternateContent xmlns:mc="http://schemas.openxmlformats.org/markup-compatibility/2006">
              <mc:Choice xmlns:v="urn:schemas-microsoft-com:vml" Requires="v">
                <p:oleObj spid="_x0000_s67605" name="Equation" r:id="rId3" imgW="2412720" imgH="241200" progId="Equation.3">
                  <p:embed/>
                </p:oleObj>
              </mc:Choice>
              <mc:Fallback>
                <p:oleObj name="Equation" r:id="rId3" imgW="2412720" imgH="241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971800"/>
                        <a:ext cx="6324600" cy="750888"/>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en-US"/>
              <a:t>Algebraic Number Examples</a:t>
            </a:r>
          </a:p>
        </p:txBody>
      </p:sp>
      <p:sp>
        <p:nvSpPr>
          <p:cNvPr id="71683" name="Rectangle 3"/>
          <p:cNvSpPr>
            <a:spLocks noGrp="1" noChangeArrowheads="1"/>
          </p:cNvSpPr>
          <p:nvPr>
            <p:ph type="body" idx="1"/>
          </p:nvPr>
        </p:nvSpPr>
        <p:spPr/>
        <p:txBody>
          <a:bodyPr/>
          <a:lstStyle/>
          <a:p>
            <a:r>
              <a:rPr lang="en-US" altLang="en-US" dirty="0"/>
              <a:t>51 is algebraic:	</a:t>
            </a:r>
            <a:r>
              <a:rPr lang="en-US" altLang="en-US" i="1" dirty="0"/>
              <a:t>x</a:t>
            </a:r>
            <a:r>
              <a:rPr lang="en-US" altLang="en-US" dirty="0"/>
              <a:t> – 51 = 0</a:t>
            </a:r>
          </a:p>
          <a:p>
            <a:r>
              <a:rPr lang="en-US" altLang="en-US" dirty="0"/>
              <a:t>3/5 is algebraic:	5</a:t>
            </a:r>
            <a:r>
              <a:rPr lang="en-US" altLang="en-US" i="1" dirty="0"/>
              <a:t>x</a:t>
            </a:r>
            <a:r>
              <a:rPr lang="en-US" altLang="en-US" dirty="0"/>
              <a:t> – 3 = 0</a:t>
            </a:r>
          </a:p>
          <a:p>
            <a:r>
              <a:rPr lang="en-US" altLang="en-US" dirty="0"/>
              <a:t>Every rational number is algebraic:</a:t>
            </a:r>
          </a:p>
          <a:p>
            <a:pPr>
              <a:buFont typeface="Wingdings" pitchFamily="2" charset="2"/>
              <a:buNone/>
            </a:pPr>
            <a:endParaRPr lang="en-US" altLang="en-US" dirty="0"/>
          </a:p>
          <a:p>
            <a:pPr>
              <a:buFont typeface="Wingdings" pitchFamily="2" charset="2"/>
              <a:buNone/>
            </a:pPr>
            <a:r>
              <a:rPr lang="en-US" altLang="en-US" dirty="0"/>
              <a:t>Let </a:t>
            </a:r>
            <a:r>
              <a:rPr lang="en-US" altLang="en-US" i="1" dirty="0"/>
              <a:t>a</a:t>
            </a:r>
            <a:r>
              <a:rPr lang="en-US" altLang="en-US" dirty="0"/>
              <a:t>/</a:t>
            </a:r>
            <a:r>
              <a:rPr lang="en-US" altLang="en-US" i="1" dirty="0"/>
              <a:t>b</a:t>
            </a:r>
            <a:r>
              <a:rPr lang="en-US" altLang="en-US" dirty="0"/>
              <a:t> be any element of </a:t>
            </a:r>
            <a:r>
              <a:rPr lang="en-US" altLang="en-US" dirty="0">
                <a:latin typeface="Castellar" pitchFamily="18" charset="0"/>
              </a:rPr>
              <a:t>Q</a:t>
            </a:r>
            <a:r>
              <a:rPr lang="en-US" altLang="en-US" dirty="0"/>
              <a:t>.  Then </a:t>
            </a:r>
            <a:r>
              <a:rPr lang="en-US" altLang="en-US" i="1" dirty="0"/>
              <a:t>a</a:t>
            </a:r>
            <a:r>
              <a:rPr lang="en-US" altLang="en-US" dirty="0"/>
              <a:t>/</a:t>
            </a:r>
            <a:r>
              <a:rPr lang="en-US" altLang="en-US" i="1" dirty="0"/>
              <a:t>b</a:t>
            </a:r>
            <a:r>
              <a:rPr lang="en-US" altLang="en-US" dirty="0"/>
              <a:t> is a solution to </a:t>
            </a:r>
            <a:r>
              <a:rPr lang="en-US" altLang="en-US" i="1" dirty="0" err="1"/>
              <a:t>bx</a:t>
            </a:r>
            <a:r>
              <a:rPr lang="en-US" altLang="en-US" dirty="0"/>
              <a:t> – </a:t>
            </a:r>
            <a:r>
              <a:rPr lang="en-US" altLang="en-US" i="1" dirty="0"/>
              <a:t>a</a:t>
            </a:r>
            <a:r>
              <a:rPr lang="en-US" altLang="en-US" dirty="0"/>
              <a:t> =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fade">
                                      <p:cBhvr>
                                        <p:cTn id="7" dur="500"/>
                                        <p:tgtEl>
                                          <p:spTgt spid="716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683">
                                            <p:txEl>
                                              <p:pRg st="1" end="1"/>
                                            </p:txEl>
                                          </p:spTgt>
                                        </p:tgtEl>
                                        <p:attrNameLst>
                                          <p:attrName>style.visibility</p:attrName>
                                        </p:attrNameLst>
                                      </p:cBhvr>
                                      <p:to>
                                        <p:strVal val="visible"/>
                                      </p:to>
                                    </p:set>
                                    <p:animEffect transition="in" filter="fade">
                                      <p:cBhvr>
                                        <p:cTn id="12" dur="500"/>
                                        <p:tgtEl>
                                          <p:spTgt spid="716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Effect transition="in" filter="fade">
                                      <p:cBhvr>
                                        <p:cTn id="17" dur="500"/>
                                        <p:tgtEl>
                                          <p:spTgt spid="716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1683">
                                            <p:txEl>
                                              <p:pRg st="4" end="4"/>
                                            </p:txEl>
                                          </p:spTgt>
                                        </p:tgtEl>
                                        <p:attrNameLst>
                                          <p:attrName>style.visibility</p:attrName>
                                        </p:attrNameLst>
                                      </p:cBhvr>
                                      <p:to>
                                        <p:strVal val="visible"/>
                                      </p:to>
                                    </p:set>
                                    <p:animEffect transition="in" filter="fade">
                                      <p:cBhvr>
                                        <p:cTn id="22" dur="500"/>
                                        <p:tgtEl>
                                          <p:spTgt spid="716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ltLang="en-US"/>
              <a:t>Algebraic Number Examples</a:t>
            </a:r>
          </a:p>
        </p:txBody>
      </p:sp>
      <p:sp>
        <p:nvSpPr>
          <p:cNvPr id="72710" name="Rectangle 6"/>
          <p:cNvSpPr>
            <a:spLocks noGrp="1" noChangeArrowheads="1"/>
          </p:cNvSpPr>
          <p:nvPr>
            <p:ph type="body" idx="1"/>
          </p:nvPr>
        </p:nvSpPr>
        <p:spPr/>
        <p:txBody>
          <a:bodyPr/>
          <a:lstStyle/>
          <a:p>
            <a:r>
              <a:rPr lang="en-US" altLang="en-US"/>
              <a:t>        is algebraic: 	</a:t>
            </a:r>
            <a:r>
              <a:rPr lang="en-US" altLang="en-US" i="1"/>
              <a:t>x</a:t>
            </a:r>
            <a:r>
              <a:rPr lang="en-US" altLang="en-US" baseline="30000"/>
              <a:t>2</a:t>
            </a:r>
            <a:r>
              <a:rPr lang="en-US" altLang="en-US"/>
              <a:t> – 2 = 0</a:t>
            </a:r>
          </a:p>
        </p:txBody>
      </p:sp>
      <p:graphicFrame>
        <p:nvGraphicFramePr>
          <p:cNvPr id="72708" name="Object 4"/>
          <p:cNvGraphicFramePr>
            <a:graphicFrameLocks noGrp="1" noChangeAspect="1"/>
          </p:cNvGraphicFramePr>
          <p:nvPr>
            <p:ph idx="4294967295"/>
          </p:nvPr>
        </p:nvGraphicFramePr>
        <p:xfrm>
          <a:off x="914400" y="1600200"/>
          <a:ext cx="652463" cy="582613"/>
        </p:xfrm>
        <a:graphic>
          <a:graphicData uri="http://schemas.openxmlformats.org/presentationml/2006/ole">
            <mc:AlternateContent xmlns:mc="http://schemas.openxmlformats.org/markup-compatibility/2006">
              <mc:Choice xmlns:v="urn:schemas-microsoft-com:vml" Requires="v">
                <p:oleObj spid="_x0000_s72726" name="Equation" r:id="rId3" imgW="241200" imgH="215640" progId="Equation.3">
                  <p:embed/>
                </p:oleObj>
              </mc:Choice>
              <mc:Fallback>
                <p:oleObj name="Equation" r:id="rId3" imgW="241200" imgH="2156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600200"/>
                        <a:ext cx="652463"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ltLang="en-US"/>
              <a:t>Algebraic Number Examples</a:t>
            </a:r>
          </a:p>
        </p:txBody>
      </p:sp>
      <p:sp>
        <p:nvSpPr>
          <p:cNvPr id="82947" name="Rectangle 3"/>
          <p:cNvSpPr>
            <a:spLocks noGrp="1" noChangeArrowheads="1"/>
          </p:cNvSpPr>
          <p:nvPr>
            <p:ph type="body" sz="half" idx="1"/>
          </p:nvPr>
        </p:nvSpPr>
        <p:spPr>
          <a:xfrm>
            <a:off x="457200" y="1600200"/>
            <a:ext cx="8001000" cy="4530725"/>
          </a:xfrm>
        </p:spPr>
        <p:txBody>
          <a:bodyPr/>
          <a:lstStyle/>
          <a:p>
            <a:r>
              <a:rPr lang="en-US" altLang="en-US" dirty="0"/>
              <a:t> </a:t>
            </a:r>
            <a:r>
              <a:rPr lang="en-US" altLang="en-US" sz="2600" dirty="0"/>
              <a:t>        </a:t>
            </a:r>
            <a:r>
              <a:rPr lang="en-US" altLang="en-US" dirty="0"/>
              <a:t>is algebraic: 	</a:t>
            </a:r>
            <a:r>
              <a:rPr lang="en-US" altLang="en-US" i="1" dirty="0"/>
              <a:t>x</a:t>
            </a:r>
            <a:r>
              <a:rPr lang="en-US" altLang="en-US" baseline="30000" dirty="0"/>
              <a:t>2</a:t>
            </a:r>
            <a:r>
              <a:rPr lang="en-US" altLang="en-US" dirty="0"/>
              <a:t> – 2 = 0</a:t>
            </a:r>
          </a:p>
          <a:p>
            <a:endParaRPr lang="en-US" altLang="en-US" dirty="0"/>
          </a:p>
          <a:p>
            <a:r>
              <a:rPr lang="en-US" altLang="en-US" dirty="0"/>
              <a:t>        is algebraic: 	</a:t>
            </a:r>
            <a:r>
              <a:rPr lang="en-US" altLang="en-US" i="1" dirty="0"/>
              <a:t>x</a:t>
            </a:r>
            <a:r>
              <a:rPr lang="en-US" altLang="en-US" baseline="30000" dirty="0"/>
              <a:t>3</a:t>
            </a:r>
            <a:r>
              <a:rPr lang="en-US" altLang="en-US" dirty="0"/>
              <a:t> – 5 = 0</a:t>
            </a:r>
          </a:p>
          <a:p>
            <a:pPr>
              <a:buFont typeface="Wingdings" pitchFamily="2" charset="2"/>
              <a:buNone/>
            </a:pPr>
            <a:endParaRPr lang="en-US" altLang="en-US" dirty="0"/>
          </a:p>
          <a:p>
            <a:r>
              <a:rPr lang="en-US" altLang="en-US" dirty="0"/>
              <a:t>           is algebraic: 	</a:t>
            </a:r>
            <a:r>
              <a:rPr lang="en-US" altLang="en-US" i="1" dirty="0"/>
              <a:t>x</a:t>
            </a:r>
            <a:r>
              <a:rPr lang="en-US" altLang="en-US" baseline="30000" dirty="0"/>
              <a:t>2</a:t>
            </a:r>
            <a:r>
              <a:rPr lang="en-US" altLang="en-US" dirty="0"/>
              <a:t> – </a:t>
            </a:r>
            <a:r>
              <a:rPr lang="en-US" altLang="en-US" i="1" dirty="0"/>
              <a:t>x</a:t>
            </a:r>
            <a:r>
              <a:rPr lang="en-US" altLang="en-US" dirty="0"/>
              <a:t> – 1 = 0</a:t>
            </a:r>
          </a:p>
        </p:txBody>
      </p:sp>
      <p:graphicFrame>
        <p:nvGraphicFramePr>
          <p:cNvPr id="82949" name="Object 5"/>
          <p:cNvGraphicFramePr>
            <a:graphicFrameLocks noGrp="1" noChangeAspect="1"/>
          </p:cNvGraphicFramePr>
          <p:nvPr>
            <p:ph sz="quarter" idx="2"/>
          </p:nvPr>
        </p:nvGraphicFramePr>
        <p:xfrm>
          <a:off x="914400" y="2667000"/>
          <a:ext cx="685800" cy="685800"/>
        </p:xfrm>
        <a:graphic>
          <a:graphicData uri="http://schemas.openxmlformats.org/presentationml/2006/ole">
            <mc:AlternateContent xmlns:mc="http://schemas.openxmlformats.org/markup-compatibility/2006">
              <mc:Choice xmlns:v="urn:schemas-microsoft-com:vml" Requires="v">
                <p:oleObj spid="_x0000_s82997" name="Equation" r:id="rId3" imgW="228600" imgH="228600" progId="Equation.3">
                  <p:embed/>
                </p:oleObj>
              </mc:Choice>
              <mc:Fallback>
                <p:oleObj name="Equation" r:id="rId3" imgW="228600" imgH="2286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667000"/>
                        <a:ext cx="685800"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948" name="Object 4"/>
          <p:cNvGraphicFramePr>
            <a:graphicFrameLocks noGrp="1" noChangeAspect="1"/>
          </p:cNvGraphicFramePr>
          <p:nvPr>
            <p:ph idx="4294967295"/>
          </p:nvPr>
        </p:nvGraphicFramePr>
        <p:xfrm>
          <a:off x="914400" y="1600200"/>
          <a:ext cx="652463" cy="582613"/>
        </p:xfrm>
        <a:graphic>
          <a:graphicData uri="http://schemas.openxmlformats.org/presentationml/2006/ole">
            <mc:AlternateContent xmlns:mc="http://schemas.openxmlformats.org/markup-compatibility/2006">
              <mc:Choice xmlns:v="urn:schemas-microsoft-com:vml" Requires="v">
                <p:oleObj spid="_x0000_s82998" name="Equation" r:id="rId5" imgW="241200" imgH="215640" progId="Equation.3">
                  <p:embed/>
                </p:oleObj>
              </mc:Choice>
              <mc:Fallback>
                <p:oleObj name="Equation" r:id="rId5" imgW="241200" imgH="21564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1600200"/>
                        <a:ext cx="652463"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950" name="Object 6"/>
          <p:cNvGraphicFramePr>
            <a:graphicFrameLocks noGrp="1" noChangeAspect="1"/>
          </p:cNvGraphicFramePr>
          <p:nvPr>
            <p:ph sz="quarter" idx="3"/>
          </p:nvPr>
        </p:nvGraphicFramePr>
        <p:xfrm>
          <a:off x="990600" y="3733800"/>
          <a:ext cx="969963" cy="942975"/>
        </p:xfrm>
        <a:graphic>
          <a:graphicData uri="http://schemas.openxmlformats.org/presentationml/2006/ole">
            <mc:AlternateContent xmlns:mc="http://schemas.openxmlformats.org/markup-compatibility/2006">
              <mc:Choice xmlns:v="urn:schemas-microsoft-com:vml" Requires="v">
                <p:oleObj spid="_x0000_s82999" name="Equation" r:id="rId7" imgW="444240" imgH="431640" progId="Equation.3">
                  <p:embed/>
                </p:oleObj>
              </mc:Choice>
              <mc:Fallback>
                <p:oleObj name="Equation" r:id="rId7" imgW="444240" imgH="43164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3733800"/>
                        <a:ext cx="969963" cy="942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Effect transition="in" filter="fade">
                                      <p:cBhvr>
                                        <p:cTn id="7" dur="500"/>
                                        <p:tgtEl>
                                          <p:spTgt spid="829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947">
                                            <p:txEl>
                                              <p:pRg st="2" end="2"/>
                                            </p:txEl>
                                          </p:spTgt>
                                        </p:tgtEl>
                                        <p:attrNameLst>
                                          <p:attrName>style.visibility</p:attrName>
                                        </p:attrNameLst>
                                      </p:cBhvr>
                                      <p:to>
                                        <p:strVal val="visible"/>
                                      </p:to>
                                    </p:set>
                                    <p:animEffect transition="in" filter="fade">
                                      <p:cBhvr>
                                        <p:cTn id="12" dur="500"/>
                                        <p:tgtEl>
                                          <p:spTgt spid="829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2947">
                                            <p:txEl>
                                              <p:pRg st="4" end="4"/>
                                            </p:txEl>
                                          </p:spTgt>
                                        </p:tgtEl>
                                        <p:attrNameLst>
                                          <p:attrName>style.visibility</p:attrName>
                                        </p:attrNameLst>
                                      </p:cBhvr>
                                      <p:to>
                                        <p:strVal val="visible"/>
                                      </p:to>
                                    </p:set>
                                    <p:animEffect transition="in" filter="fade">
                                      <p:cBhvr>
                                        <p:cTn id="17" dur="500"/>
                                        <p:tgtEl>
                                          <p:spTgt spid="829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en-US"/>
              <a:t>Algebraic Number Examples</a:t>
            </a:r>
          </a:p>
        </p:txBody>
      </p:sp>
      <p:sp>
        <p:nvSpPr>
          <p:cNvPr id="84995" name="Rectangle 3"/>
          <p:cNvSpPr>
            <a:spLocks noGrp="1" noChangeArrowheads="1"/>
          </p:cNvSpPr>
          <p:nvPr>
            <p:ph type="body" sz="half" idx="1"/>
          </p:nvPr>
        </p:nvSpPr>
        <p:spPr>
          <a:xfrm>
            <a:off x="457200" y="1600200"/>
            <a:ext cx="7924800" cy="4530725"/>
          </a:xfrm>
        </p:spPr>
        <p:txBody>
          <a:bodyPr/>
          <a:lstStyle/>
          <a:p>
            <a:r>
              <a:rPr lang="en-US" altLang="en-US" sz="2600"/>
              <a:t>         	  is algebraic:	</a:t>
            </a:r>
            <a:r>
              <a:rPr lang="en-US" altLang="en-US" sz="2600" i="1"/>
              <a:t>x</a:t>
            </a:r>
            <a:r>
              <a:rPr lang="en-US" altLang="en-US" sz="2600" baseline="30000"/>
              <a:t>2</a:t>
            </a:r>
            <a:r>
              <a:rPr lang="en-US" altLang="en-US" sz="2600"/>
              <a:t> + 1 = 0</a:t>
            </a:r>
          </a:p>
        </p:txBody>
      </p:sp>
      <p:graphicFrame>
        <p:nvGraphicFramePr>
          <p:cNvPr id="84997" name="Object 5"/>
          <p:cNvGraphicFramePr>
            <a:graphicFrameLocks noGrp="1" noChangeAspect="1"/>
          </p:cNvGraphicFramePr>
          <p:nvPr>
            <p:ph sz="half" idx="2"/>
          </p:nvPr>
        </p:nvGraphicFramePr>
        <p:xfrm>
          <a:off x="1066800" y="1600200"/>
          <a:ext cx="1263650" cy="523875"/>
        </p:xfrm>
        <a:graphic>
          <a:graphicData uri="http://schemas.openxmlformats.org/presentationml/2006/ole">
            <mc:AlternateContent xmlns:mc="http://schemas.openxmlformats.org/markup-compatibility/2006">
              <mc:Choice xmlns:v="urn:schemas-microsoft-com:vml" Requires="v">
                <p:oleObj spid="_x0000_s85014" name="Equation" r:id="rId3" imgW="520560" imgH="215640" progId="Equation.3">
                  <p:embed/>
                </p:oleObj>
              </mc:Choice>
              <mc:Fallback>
                <p:oleObj name="Equation" r:id="rId3" imgW="520560" imgH="2156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600200"/>
                        <a:ext cx="1263650"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en-US"/>
              <a:t>Algebraic Numbers</a:t>
            </a:r>
          </a:p>
        </p:txBody>
      </p:sp>
      <p:sp>
        <p:nvSpPr>
          <p:cNvPr id="87043" name="Rectangle 3"/>
          <p:cNvSpPr>
            <a:spLocks noGrp="1" noChangeArrowheads="1"/>
          </p:cNvSpPr>
          <p:nvPr>
            <p:ph type="body" idx="1"/>
          </p:nvPr>
        </p:nvSpPr>
        <p:spPr/>
        <p:txBody>
          <a:bodyPr/>
          <a:lstStyle/>
          <a:p>
            <a:r>
              <a:rPr lang="en-US" altLang="en-US"/>
              <a:t>Any number built up from the integers with a finite number of additions, subtractions, multiplications, divisions, and </a:t>
            </a:r>
            <a:r>
              <a:rPr lang="en-US" altLang="en-US" i="1"/>
              <a:t>n</a:t>
            </a:r>
            <a:r>
              <a:rPr lang="en-US" altLang="en-US" baseline="30000"/>
              <a:t>th</a:t>
            </a:r>
            <a:r>
              <a:rPr lang="en-US" altLang="en-US"/>
              <a:t> roots is an algebraic number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en-US"/>
              <a:t>Algebraic Numbers</a:t>
            </a:r>
          </a:p>
        </p:txBody>
      </p:sp>
      <p:sp>
        <p:nvSpPr>
          <p:cNvPr id="88067" name="Rectangle 3"/>
          <p:cNvSpPr>
            <a:spLocks noGrp="1" noChangeArrowheads="1"/>
          </p:cNvSpPr>
          <p:nvPr>
            <p:ph type="body" idx="1"/>
          </p:nvPr>
        </p:nvSpPr>
        <p:spPr/>
        <p:txBody>
          <a:bodyPr/>
          <a:lstStyle/>
          <a:p>
            <a:r>
              <a:rPr lang="en-US" altLang="en-US"/>
              <a:t>Any number built up from the integers with a finite number of additions, subtractions, multiplications, divisions, and </a:t>
            </a:r>
            <a:r>
              <a:rPr lang="en-US" altLang="en-US" i="1"/>
              <a:t>n</a:t>
            </a:r>
            <a:r>
              <a:rPr lang="en-US" altLang="en-US" baseline="30000"/>
              <a:t>th</a:t>
            </a:r>
            <a:r>
              <a:rPr lang="en-US" altLang="en-US"/>
              <a:t> roots is an algebraic number</a:t>
            </a:r>
          </a:p>
          <a:p>
            <a:r>
              <a:rPr lang="en-US" altLang="en-US"/>
              <a:t>But not all algebraic numbers can be built this way, because not every polynomial equation is </a:t>
            </a:r>
            <a:r>
              <a:rPr lang="en-US" altLang="en-US">
                <a:solidFill>
                  <a:schemeClr val="hlink"/>
                </a:solidFill>
              </a:rPr>
              <a:t>solvable by radicals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altLang="en-US"/>
              <a:t>Solvability by Radicals</a:t>
            </a:r>
          </a:p>
        </p:txBody>
      </p:sp>
      <p:sp>
        <p:nvSpPr>
          <p:cNvPr id="89091" name="Rectangle 3"/>
          <p:cNvSpPr>
            <a:spLocks noGrp="1" noChangeArrowheads="1"/>
          </p:cNvSpPr>
          <p:nvPr>
            <p:ph type="body" idx="1"/>
          </p:nvPr>
        </p:nvSpPr>
        <p:spPr/>
        <p:txBody>
          <a:bodyPr/>
          <a:lstStyle/>
          <a:p>
            <a:r>
              <a:rPr lang="en-US" altLang="en-US"/>
              <a:t>A polynomial equation is </a:t>
            </a:r>
            <a:r>
              <a:rPr lang="en-US" altLang="en-US">
                <a:solidFill>
                  <a:schemeClr val="hlink"/>
                </a:solidFill>
              </a:rPr>
              <a:t>solvable by radicals</a:t>
            </a:r>
            <a:r>
              <a:rPr lang="en-US" altLang="en-US"/>
              <a:t> if its roots can be obtained by applying a finite number of additions, subtractions, multiplications, divisions, and </a:t>
            </a:r>
            <a:r>
              <a:rPr lang="en-US" altLang="en-US" i="1"/>
              <a:t>n</a:t>
            </a:r>
            <a:r>
              <a:rPr lang="en-US" altLang="en-US" baseline="30000"/>
              <a:t>th</a:t>
            </a:r>
            <a:r>
              <a:rPr lang="en-US" altLang="en-US"/>
              <a:t> roots to the integers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ltLang="en-US"/>
              <a:t>Solvability by Radicals</a:t>
            </a:r>
          </a:p>
        </p:txBody>
      </p:sp>
      <p:sp>
        <p:nvSpPr>
          <p:cNvPr id="91139" name="Rectangle 3"/>
          <p:cNvSpPr>
            <a:spLocks noGrp="1" noChangeArrowheads="1"/>
          </p:cNvSpPr>
          <p:nvPr>
            <p:ph type="body" sz="half" idx="1"/>
          </p:nvPr>
        </p:nvSpPr>
        <p:spPr>
          <a:xfrm>
            <a:off x="457200" y="1600200"/>
            <a:ext cx="8153400" cy="4530725"/>
          </a:xfrm>
        </p:spPr>
        <p:txBody>
          <a:bodyPr/>
          <a:lstStyle/>
          <a:p>
            <a:r>
              <a:rPr lang="en-US" altLang="en-US" dirty="0"/>
              <a:t>Every Degree 1 polynomial is solvable:</a:t>
            </a:r>
          </a:p>
        </p:txBody>
      </p:sp>
      <p:graphicFrame>
        <p:nvGraphicFramePr>
          <p:cNvPr id="91140" name="Object 4"/>
          <p:cNvGraphicFramePr>
            <a:graphicFrameLocks noGrp="1" noChangeAspect="1"/>
          </p:cNvGraphicFramePr>
          <p:nvPr>
            <p:ph sz="half" idx="2"/>
          </p:nvPr>
        </p:nvGraphicFramePr>
        <p:xfrm>
          <a:off x="2286000" y="2590800"/>
          <a:ext cx="4038600" cy="1042988"/>
        </p:xfrm>
        <a:graphic>
          <a:graphicData uri="http://schemas.openxmlformats.org/presentationml/2006/ole">
            <mc:AlternateContent xmlns:mc="http://schemas.openxmlformats.org/markup-compatibility/2006">
              <mc:Choice xmlns:v="urn:schemas-microsoft-com:vml" Requires="v">
                <p:oleObj spid="_x0000_s91157" name="Equation" r:id="rId3" imgW="1523880" imgH="393480" progId="Equation.3">
                  <p:embed/>
                </p:oleObj>
              </mc:Choice>
              <mc:Fallback>
                <p:oleObj name="Equation" r:id="rId3" imgW="1523880" imgH="3934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90800"/>
                        <a:ext cx="4038600"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Effect transition="in" filter="fade">
                                      <p:cBhvr>
                                        <p:cTn id="7" dur="500"/>
                                        <p:tgtEl>
                                          <p:spTgt spid="911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US" altLang="en-US"/>
              <a:t>Outline</a:t>
            </a:r>
          </a:p>
        </p:txBody>
      </p:sp>
      <p:sp>
        <p:nvSpPr>
          <p:cNvPr id="177155" name="Rectangle 3"/>
          <p:cNvSpPr>
            <a:spLocks noGrp="1" noChangeArrowheads="1"/>
          </p:cNvSpPr>
          <p:nvPr>
            <p:ph type="body" idx="1"/>
          </p:nvPr>
        </p:nvSpPr>
        <p:spPr/>
        <p:txBody>
          <a:bodyPr/>
          <a:lstStyle/>
          <a:p>
            <a:r>
              <a:rPr lang="en-US" altLang="en-US" dirty="0"/>
              <a:t>Countable and Uncountable Sets</a:t>
            </a:r>
          </a:p>
          <a:p>
            <a:r>
              <a:rPr lang="en-US" altLang="en-US" dirty="0"/>
              <a:t>Algebraic </a:t>
            </a:r>
            <a:r>
              <a:rPr lang="en-US" altLang="en-US" dirty="0" smtClean="0"/>
              <a:t>Numbers</a:t>
            </a:r>
          </a:p>
          <a:p>
            <a:r>
              <a:rPr lang="en-US" altLang="en-US" dirty="0" smtClean="0"/>
              <a:t>Solvability by Radicals</a:t>
            </a:r>
          </a:p>
          <a:p>
            <a:r>
              <a:rPr lang="en-US" altLang="en-US" dirty="0" smtClean="0"/>
              <a:t>Solving the Cubic (</a:t>
            </a:r>
            <a:r>
              <a:rPr lang="en-US" altLang="en-US" dirty="0" err="1" smtClean="0"/>
              <a:t>Cardano</a:t>
            </a:r>
            <a:r>
              <a:rPr lang="en-US" altLang="en-US" dirty="0" smtClean="0"/>
              <a:t>, et al.)</a:t>
            </a:r>
            <a:endParaRPr lang="en-US" altLang="en-US" dirty="0"/>
          </a:p>
          <a:p>
            <a:r>
              <a:rPr lang="en-US" altLang="en-US" dirty="0"/>
              <a:t>Existence of Transcendental Numbers</a:t>
            </a:r>
          </a:p>
          <a:p>
            <a:r>
              <a:rPr lang="en-US" altLang="en-US" dirty="0"/>
              <a:t>Examples of Transcendental Numbers</a:t>
            </a:r>
          </a:p>
          <a:p>
            <a:r>
              <a:rPr lang="en-US" altLang="en-US" dirty="0"/>
              <a:t>Constructible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177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177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1771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9"/>
                                          </p:stCondLst>
                                        </p:cTn>
                                        <p:tgtEl>
                                          <p:spTgt spid="1771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9"/>
                                          </p:stCondLst>
                                        </p:cTn>
                                        <p:tgtEl>
                                          <p:spTgt spid="1771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9"/>
                                          </p:stCondLst>
                                        </p:cTn>
                                        <p:tgtEl>
                                          <p:spTgt spid="17715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9"/>
                                          </p:stCondLst>
                                        </p:cTn>
                                        <p:tgtEl>
                                          <p:spTgt spid="1771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en-US"/>
              <a:t>Solvability by Radicals</a:t>
            </a:r>
          </a:p>
        </p:txBody>
      </p:sp>
      <p:sp>
        <p:nvSpPr>
          <p:cNvPr id="96259" name="Rectangle 3"/>
          <p:cNvSpPr>
            <a:spLocks noGrp="1" noChangeArrowheads="1"/>
          </p:cNvSpPr>
          <p:nvPr>
            <p:ph type="body" sz="half" idx="1"/>
          </p:nvPr>
        </p:nvSpPr>
        <p:spPr>
          <a:xfrm>
            <a:off x="457200" y="1600200"/>
            <a:ext cx="7696200" cy="4530725"/>
          </a:xfrm>
        </p:spPr>
        <p:txBody>
          <a:bodyPr/>
          <a:lstStyle/>
          <a:p>
            <a:r>
              <a:rPr lang="en-US" altLang="en-US" dirty="0"/>
              <a:t>Every Degree 2 polynomial is solvable:</a:t>
            </a:r>
          </a:p>
          <a:p>
            <a:pPr>
              <a:buFont typeface="Wingdings" pitchFamily="2" charset="2"/>
              <a:buNone/>
            </a:pPr>
            <a:endParaRPr lang="en-US" altLang="en-US" dirty="0"/>
          </a:p>
          <a:p>
            <a:pPr>
              <a:buFont typeface="Wingdings" pitchFamily="2" charset="2"/>
              <a:buNone/>
            </a:pPr>
            <a:endParaRPr lang="en-US" altLang="en-US" dirty="0"/>
          </a:p>
          <a:p>
            <a:pPr>
              <a:buFont typeface="Wingdings" pitchFamily="2" charset="2"/>
              <a:buNone/>
            </a:pPr>
            <a:endParaRPr lang="en-US" altLang="en-US" dirty="0"/>
          </a:p>
          <a:p>
            <a:pPr>
              <a:buFont typeface="Wingdings" pitchFamily="2" charset="2"/>
              <a:buNone/>
            </a:pPr>
            <a:endParaRPr lang="en-US" altLang="en-US" dirty="0"/>
          </a:p>
          <a:p>
            <a:pPr>
              <a:buFont typeface="Wingdings" pitchFamily="2" charset="2"/>
              <a:buNone/>
            </a:pPr>
            <a:endParaRPr lang="en-US" altLang="en-US" dirty="0"/>
          </a:p>
          <a:p>
            <a:pPr>
              <a:buFont typeface="Wingdings" pitchFamily="2" charset="2"/>
              <a:buNone/>
            </a:pPr>
            <a:r>
              <a:rPr lang="en-US" altLang="en-US" dirty="0"/>
              <a:t>(Known by ancient Egyptians/Babylonians)</a:t>
            </a:r>
          </a:p>
        </p:txBody>
      </p:sp>
      <p:graphicFrame>
        <p:nvGraphicFramePr>
          <p:cNvPr id="96260" name="Object 4"/>
          <p:cNvGraphicFramePr>
            <a:graphicFrameLocks noGrp="1" noChangeAspect="1"/>
          </p:cNvGraphicFramePr>
          <p:nvPr>
            <p:ph sz="half" idx="2"/>
          </p:nvPr>
        </p:nvGraphicFramePr>
        <p:xfrm>
          <a:off x="914400" y="3124200"/>
          <a:ext cx="7467600" cy="1268413"/>
        </p:xfrm>
        <a:graphic>
          <a:graphicData uri="http://schemas.openxmlformats.org/presentationml/2006/ole">
            <mc:AlternateContent xmlns:mc="http://schemas.openxmlformats.org/markup-compatibility/2006">
              <mc:Choice xmlns:v="urn:schemas-microsoft-com:vml" Requires="v">
                <p:oleObj spid="_x0000_s96276" name="Equation" r:id="rId3" imgW="2616120" imgH="444240" progId="Equation.3">
                  <p:embed/>
                </p:oleObj>
              </mc:Choice>
              <mc:Fallback>
                <p:oleObj name="Equation" r:id="rId3" imgW="2616120" imgH="4442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124200"/>
                        <a:ext cx="7467600" cy="1268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Effect transition="in" filter="fade">
                                      <p:cBhvr>
                                        <p:cTn id="7" dur="500"/>
                                        <p:tgtEl>
                                          <p:spTgt spid="96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6259">
                                            <p:txEl>
                                              <p:pRg st="6" end="6"/>
                                            </p:txEl>
                                          </p:spTgt>
                                        </p:tgtEl>
                                        <p:attrNameLst>
                                          <p:attrName>style.visibility</p:attrName>
                                        </p:attrNameLst>
                                      </p:cBhvr>
                                      <p:to>
                                        <p:strVal val="visible"/>
                                      </p:to>
                                    </p:set>
                                    <p:animEffect transition="in" filter="fade">
                                      <p:cBhvr>
                                        <p:cTn id="12" dur="500"/>
                                        <p:tgtEl>
                                          <p:spTgt spid="962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ltLang="en-US"/>
              <a:t>Solvability by Radicals</a:t>
            </a:r>
          </a:p>
        </p:txBody>
      </p:sp>
      <p:sp>
        <p:nvSpPr>
          <p:cNvPr id="98307" name="Rectangle 3"/>
          <p:cNvSpPr>
            <a:spLocks noGrp="1" noChangeArrowheads="1"/>
          </p:cNvSpPr>
          <p:nvPr>
            <p:ph type="body" idx="1"/>
          </p:nvPr>
        </p:nvSpPr>
        <p:spPr/>
        <p:txBody>
          <a:bodyPr/>
          <a:lstStyle/>
          <a:p>
            <a:r>
              <a:rPr lang="en-US" altLang="en-US"/>
              <a:t>Every Degree 3 and Degree 4 polynomial is solvable</a:t>
            </a:r>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r>
              <a:rPr lang="en-US" altLang="en-US" sz="1800"/>
              <a:t>      del Ferro                   Tartaglia                    Cardano                    Ferrari</a:t>
            </a:r>
          </a:p>
          <a:p>
            <a:pPr algn="ctr">
              <a:buFont typeface="Wingdings" pitchFamily="2" charset="2"/>
              <a:buNone/>
            </a:pPr>
            <a:r>
              <a:rPr lang="en-US" altLang="en-US"/>
              <a:t>(Italy, 1500’s)</a:t>
            </a:r>
          </a:p>
        </p:txBody>
      </p:sp>
      <p:pic>
        <p:nvPicPr>
          <p:cNvPr id="98309" name="Picture 5" descr="scipion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895600"/>
            <a:ext cx="1490663" cy="1871663"/>
          </a:xfrm>
          <a:prstGeom prst="rect">
            <a:avLst/>
          </a:prstGeom>
          <a:noFill/>
          <a:extLst>
            <a:ext uri="{909E8E84-426E-40DD-AFC4-6F175D3DCCD1}">
              <a14:hiddenFill xmlns:a14="http://schemas.microsoft.com/office/drawing/2010/main">
                <a:solidFill>
                  <a:srgbClr val="FFFFFF"/>
                </a:solidFill>
              </a14:hiddenFill>
            </a:ext>
          </a:extLst>
        </p:spPr>
      </p:pic>
      <p:pic>
        <p:nvPicPr>
          <p:cNvPr id="98311" name="Picture 7" descr="tartaglia">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895600"/>
            <a:ext cx="1560513" cy="1828800"/>
          </a:xfrm>
          <a:prstGeom prst="rect">
            <a:avLst/>
          </a:prstGeom>
          <a:noFill/>
          <a:extLst>
            <a:ext uri="{909E8E84-426E-40DD-AFC4-6F175D3DCCD1}">
              <a14:hiddenFill xmlns:a14="http://schemas.microsoft.com/office/drawing/2010/main">
                <a:solidFill>
                  <a:srgbClr val="FFFFFF"/>
                </a:solidFill>
              </a14:hiddenFill>
            </a:ext>
          </a:extLst>
        </p:spPr>
      </p:pic>
      <p:pic>
        <p:nvPicPr>
          <p:cNvPr id="98313" name="Picture 9" descr="cardan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1600" y="2895600"/>
            <a:ext cx="1355725"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ltLang="en-US"/>
              <a:t>Solvability by Radicals</a:t>
            </a:r>
          </a:p>
        </p:txBody>
      </p:sp>
      <p:sp>
        <p:nvSpPr>
          <p:cNvPr id="99331" name="Rectangle 3"/>
          <p:cNvSpPr>
            <a:spLocks noGrp="1" noChangeArrowheads="1"/>
          </p:cNvSpPr>
          <p:nvPr>
            <p:ph type="body" idx="1"/>
          </p:nvPr>
        </p:nvSpPr>
        <p:spPr/>
        <p:txBody>
          <a:bodyPr/>
          <a:lstStyle/>
          <a:p>
            <a:r>
              <a:rPr lang="en-US" altLang="en-US" dirty="0"/>
              <a:t>Every Degree 3 and Degree 4 polynomial is solvable</a:t>
            </a:r>
          </a:p>
          <a:p>
            <a:pPr>
              <a:buFont typeface="Wingdings" pitchFamily="2" charset="2"/>
              <a:buNone/>
            </a:pPr>
            <a:endParaRPr lang="en-US" altLang="en-US" dirty="0"/>
          </a:p>
          <a:p>
            <a:pPr>
              <a:buFont typeface="Wingdings" pitchFamily="2" charset="2"/>
              <a:buNone/>
            </a:pPr>
            <a:r>
              <a:rPr lang="en-US" altLang="en-US" dirty="0" smtClean="0">
                <a:hlinkClick r:id="rId2"/>
              </a:rPr>
              <a:t>We will be looking at the derivation of the  Cubic </a:t>
            </a:r>
            <a:r>
              <a:rPr lang="en-US" altLang="en-US" dirty="0">
                <a:hlinkClick r:id="rId2"/>
              </a:rPr>
              <a:t>Formula</a:t>
            </a:r>
            <a:endParaRPr lang="en-US" altLang="en-US" dirty="0"/>
          </a:p>
          <a:p>
            <a:pPr>
              <a:buFont typeface="Wingdings" pitchFamily="2" charset="2"/>
              <a:buNone/>
            </a:pPr>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dirty="0" smtClean="0"/>
              <a:t>Today’s Objectives</a:t>
            </a:r>
            <a:endParaRPr lang="en-US" dirty="0"/>
          </a:p>
        </p:txBody>
      </p:sp>
      <mc:AlternateContent xmlns:mc="http://schemas.openxmlformats.org/markup-compatibility/2006">
        <mc:Choice xmlns:a14="http://schemas.microsoft.com/office/drawing/2010/main" Requires="a14">
          <p:sp>
            <p:nvSpPr>
              <p:cNvPr id="7" name="Content Placeholder 6"/>
              <p:cNvSpPr>
                <a:spLocks noGrp="1"/>
              </p:cNvSpPr>
              <p:nvPr>
                <p:ph idx="1"/>
              </p:nvPr>
            </p:nvSpPr>
            <p:spPr/>
            <p:txBody>
              <a:bodyPr/>
              <a:lstStyle/>
              <a:p>
                <a:r>
                  <a:rPr lang="en-US" dirty="0" smtClean="0"/>
                  <a:t>We will find a radical tower ‘over </a:t>
                </a:r>
                <a14:m>
                  <m:oMath xmlns:m="http://schemas.openxmlformats.org/officeDocument/2006/math">
                    <m:r>
                      <a:rPr lang="en-US" i="1">
                        <a:latin typeface="Cambria Math"/>
                        <a:ea typeface="Cambria Math"/>
                      </a:rPr>
                      <m:t>ℚ</m:t>
                    </m:r>
                    <m:r>
                      <a:rPr lang="en-US" i="1">
                        <a:latin typeface="Cambria Math"/>
                        <a:ea typeface="Cambria Math"/>
                      </a:rPr>
                      <m:t> ′</m:t>
                    </m:r>
                  </m:oMath>
                </a14:m>
                <a:r>
                  <a:rPr lang="en-US" dirty="0" smtClean="0"/>
                  <a:t>for </a:t>
                </a:r>
                <a:r>
                  <a:rPr lang="en-US" dirty="0" smtClean="0"/>
                  <a:t>which the last field contains the roots of the equation: </a:t>
                </a:r>
              </a:p>
              <a:p>
                <a:pPr lvl="1"/>
                <a14:m>
                  <m:oMath xmlns:m="http://schemas.openxmlformats.org/officeDocument/2006/math">
                    <m:r>
                      <a:rPr lang="en-US" b="0" i="1" smtClean="0">
                        <a:latin typeface="Cambria Math"/>
                      </a:rPr>
                      <m:t>𝑦</m:t>
                    </m:r>
                    <m:r>
                      <a:rPr lang="en-US" b="0" i="1" smtClean="0">
                        <a:latin typeface="Cambria Math"/>
                      </a:rPr>
                      <m:t>=</m:t>
                    </m:r>
                  </m:oMath>
                </a14:m>
                <a:r>
                  <a:rPr lang="en-US" i="1" dirty="0"/>
                  <a:t>x</a:t>
                </a:r>
                <a:r>
                  <a:rPr lang="en-US" baseline="30000" dirty="0"/>
                  <a:t>3</a:t>
                </a:r>
                <a:r>
                  <a:rPr lang="en-US" dirty="0"/>
                  <a:t> + </a:t>
                </a:r>
                <a:r>
                  <a:rPr lang="en-US" dirty="0" smtClean="0"/>
                  <a:t>6</a:t>
                </a:r>
                <a:r>
                  <a:rPr lang="en-US" i="1" dirty="0" smtClean="0"/>
                  <a:t>x</a:t>
                </a:r>
                <a:r>
                  <a:rPr lang="en-US" baseline="30000" dirty="0" smtClean="0"/>
                  <a:t>2</a:t>
                </a:r>
                <a:r>
                  <a:rPr lang="en-US" dirty="0" smtClean="0"/>
                  <a:t> </a:t>
                </a:r>
                <a:r>
                  <a:rPr lang="en-US" dirty="0"/>
                  <a:t>+ </a:t>
                </a:r>
                <a:r>
                  <a:rPr lang="en-US" dirty="0" smtClean="0"/>
                  <a:t>3</a:t>
                </a:r>
                <a:r>
                  <a:rPr lang="en-US" i="1" dirty="0" smtClean="0"/>
                  <a:t>x</a:t>
                </a:r>
                <a:r>
                  <a:rPr lang="en-US" dirty="0" smtClean="0"/>
                  <a:t> </a:t>
                </a:r>
                <a14:m>
                  <m:oMath xmlns:m="http://schemas.openxmlformats.org/officeDocument/2006/math">
                    <m:r>
                      <a:rPr lang="en-US" b="0" i="1" smtClean="0">
                        <a:latin typeface="Cambria Math"/>
                      </a:rPr>
                      <m:t>−</m:t>
                    </m:r>
                  </m:oMath>
                </a14:m>
                <a:r>
                  <a:rPr lang="en-US" dirty="0" smtClean="0">
                    <a:sym typeface="Symbol" pitchFamily="18" charset="2"/>
                  </a:rPr>
                  <a:t>10</a:t>
                </a:r>
              </a:p>
              <a:p>
                <a:pPr marL="457200" lvl="1" indent="0">
                  <a:buNone/>
                </a:pPr>
                <a:endParaRPr lang="en-US" dirty="0"/>
              </a:p>
            </p:txBody>
          </p:sp>
        </mc:Choice>
        <mc:Fallback>
          <p:sp>
            <p:nvSpPr>
              <p:cNvPr id="7" name="Content Placeholder 6"/>
              <p:cNvSpPr>
                <a:spLocks noGrp="1" noRot="1" noChangeAspect="1" noMove="1" noResize="1" noEditPoints="1" noAdjustHandles="1" noChangeArrowheads="1" noChangeShapeType="1" noTextEdit="1"/>
              </p:cNvSpPr>
              <p:nvPr>
                <p:ph idx="1"/>
              </p:nvPr>
            </p:nvSpPr>
            <p:spPr>
              <a:blipFill rotWithShape="1">
                <a:blip r:embed="rId2"/>
                <a:stretch>
                  <a:fillRect l="-593" t="-1750" r="-963"/>
                </a:stretch>
              </a:blipFill>
            </p:spPr>
            <p:txBody>
              <a:bodyPr/>
              <a:lstStyle/>
              <a:p>
                <a:r>
                  <a:rPr lang="en-US">
                    <a:noFill/>
                  </a:rPr>
                  <a:t> </a:t>
                </a:r>
              </a:p>
            </p:txBody>
          </p:sp>
        </mc:Fallback>
      </mc:AlternateContent>
    </p:spTree>
    <p:extLst>
      <p:ext uri="{BB962C8B-B14F-4D97-AF65-F5344CB8AC3E}">
        <p14:creationId xmlns:p14="http://schemas.microsoft.com/office/powerpoint/2010/main" val="3825332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152400" y="304800"/>
            <a:ext cx="8839200" cy="6080125"/>
          </a:xfrm>
          <a:prstGeom prst="rect">
            <a:avLst/>
          </a:prstGeom>
          <a:noFill/>
          <a:ln w="9525">
            <a:noFill/>
            <a:miter lim="800000"/>
            <a:headEnd/>
            <a:tailEnd/>
          </a:ln>
        </p:spPr>
        <p:txBody>
          <a:bodyPr>
            <a:spAutoFit/>
          </a:bodyPr>
          <a:lstStyle/>
          <a:p>
            <a:r>
              <a:rPr lang="en-US" sz="1600"/>
              <a:t>The story of Cardano comes in the time of the renaissance. Due to the innovation of the printing press ideas are being shared all over europe. This also includes mathematical ideas. One of the most significant results of Cardano's work is the solution to the general cubic equation [2 p 133]. This is an equation of the form:</a:t>
            </a:r>
          </a:p>
          <a:p>
            <a:r>
              <a:rPr lang="en-US"/>
              <a:t> </a:t>
            </a:r>
          </a:p>
          <a:p>
            <a:pPr algn="ctr"/>
            <a:r>
              <a:rPr lang="en-US" sz="2000" i="1">
                <a:latin typeface="Times New Roman" pitchFamily="18" charset="0"/>
              </a:rPr>
              <a:t>ax</a:t>
            </a:r>
            <a:r>
              <a:rPr lang="en-US" sz="2000" baseline="30000"/>
              <a:t>3</a:t>
            </a:r>
            <a:r>
              <a:rPr lang="en-US" sz="2000"/>
              <a:t> + </a:t>
            </a:r>
            <a:r>
              <a:rPr lang="en-US" sz="2000" i="1">
                <a:latin typeface="Times New Roman" pitchFamily="18" charset="0"/>
              </a:rPr>
              <a:t>bx</a:t>
            </a:r>
            <a:r>
              <a:rPr lang="en-US" sz="2000" baseline="30000"/>
              <a:t>2</a:t>
            </a:r>
            <a:r>
              <a:rPr lang="en-US" sz="2000"/>
              <a:t> + </a:t>
            </a:r>
            <a:r>
              <a:rPr lang="en-US" sz="2000" i="1">
                <a:latin typeface="Times New Roman" pitchFamily="18" charset="0"/>
              </a:rPr>
              <a:t>cx</a:t>
            </a:r>
            <a:r>
              <a:rPr lang="en-US" sz="2000"/>
              <a:t> + </a:t>
            </a:r>
            <a:r>
              <a:rPr lang="en-US" sz="2000" i="1">
                <a:latin typeface="Times New Roman" pitchFamily="18" charset="0"/>
              </a:rPr>
              <a:t>d</a:t>
            </a:r>
            <a:r>
              <a:rPr lang="en-US" sz="2000"/>
              <a:t> = 0</a:t>
            </a:r>
          </a:p>
          <a:p>
            <a:endParaRPr lang="en-US"/>
          </a:p>
          <a:p>
            <a:r>
              <a:rPr lang="en-US" sz="1600"/>
              <a:t>which Cardano was able to find solutions for by extracting certain roots [3].</a:t>
            </a:r>
          </a:p>
          <a:p>
            <a:r>
              <a:rPr lang="en-US" sz="1600"/>
              <a:t> </a:t>
            </a:r>
          </a:p>
          <a:p>
            <a:r>
              <a:rPr lang="en-US" sz="1600"/>
              <a:t>Before we begin with the story of Cardano, we must explain some history associated with the solution of the cubic. Although the solving of equation goes back to the very roots (no pun) of mathematics this segment of the story begins with Luca Pacioli (1445-1509). Paciloi authored a work </a:t>
            </a:r>
            <a:r>
              <a:rPr lang="en-US" sz="1600" i="1"/>
              <a:t>Summ de Arithmetica</a:t>
            </a:r>
            <a:r>
              <a:rPr lang="en-US" sz="1600"/>
              <a:t>, in which he summarized the solving of both linear and quadratic equations. This was a significant work because the algebra of the day was still in a very primitive form. The symbolism of today is not done at this time, but a written description of equations is used. Pacioli ponders the cubic and decides the problem is too difficult for the mathematics of the day [2 p 134].</a:t>
            </a:r>
          </a:p>
          <a:p>
            <a:endParaRPr lang="en-US" sz="1600"/>
          </a:p>
          <a:p>
            <a:r>
              <a:rPr lang="en-US" sz="1600"/>
              <a:t>Scipione del Ferro (1465-1526) continues the work that Pacioli had begun, but is more optimistic. Del Ferro is able to solve the "depressed cubic", that is a cubic equation that has no square term. The depressed cubic that del Ferro works with is of the form </a:t>
            </a:r>
            <a:r>
              <a:rPr lang="en-US" sz="1600" i="1">
                <a:latin typeface="Times New Roman" pitchFamily="18" charset="0"/>
              </a:rPr>
              <a:t>x</a:t>
            </a:r>
            <a:r>
              <a:rPr lang="en-US" sz="1600" baseline="30000"/>
              <a:t>3</a:t>
            </a:r>
            <a:r>
              <a:rPr lang="en-US" sz="1600"/>
              <a:t>+</a:t>
            </a:r>
            <a:r>
              <a:rPr lang="en-US" sz="1600" i="1">
                <a:latin typeface="Times New Roman" pitchFamily="18" charset="0"/>
              </a:rPr>
              <a:t>mx</a:t>
            </a:r>
            <a:r>
              <a:rPr lang="en-US" sz="1600"/>
              <a:t>=</a:t>
            </a:r>
            <a:r>
              <a:rPr lang="en-US" sz="1600" i="1">
                <a:latin typeface="Times New Roman" pitchFamily="18" charset="0"/>
              </a:rPr>
              <a:t>n</a:t>
            </a:r>
            <a:r>
              <a:rPr lang="en-US" sz="1600"/>
              <a:t> where </a:t>
            </a:r>
            <a:r>
              <a:rPr lang="en-US" sz="1600" i="1">
                <a:latin typeface="Times New Roman" pitchFamily="18" charset="0"/>
              </a:rPr>
              <a:t>m</a:t>
            </a:r>
            <a:r>
              <a:rPr lang="en-US" sz="1600"/>
              <a:t> and </a:t>
            </a:r>
            <a:r>
              <a:rPr lang="en-US" sz="1600" i="1">
                <a:latin typeface="Times New Roman" pitchFamily="18" charset="0"/>
              </a:rPr>
              <a:t>n</a:t>
            </a:r>
            <a:r>
              <a:rPr lang="en-US" sz="1600"/>
              <a:t> are treated as known constants. The solution of the cubic equation is kept secret by del Ferro so that he has it to use in case his position is ever challenged. The solution of the cubic is told to Antonio Fior a student of del Ferro on del Ferro's death bed [2 pp 134-136]. </a:t>
            </a:r>
          </a:p>
        </p:txBody>
      </p:sp>
    </p:spTree>
    <p:extLst>
      <p:ext uri="{BB962C8B-B14F-4D97-AF65-F5344CB8AC3E}">
        <p14:creationId xmlns:p14="http://schemas.microsoft.com/office/powerpoint/2010/main" val="18272561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52400" y="152400"/>
            <a:ext cx="8763000" cy="6478588"/>
          </a:xfrm>
          <a:prstGeom prst="rect">
            <a:avLst/>
          </a:prstGeom>
          <a:noFill/>
          <a:ln w="9525">
            <a:noFill/>
            <a:miter lim="800000"/>
            <a:headEnd/>
            <a:tailEnd/>
          </a:ln>
        </p:spPr>
        <p:txBody>
          <a:bodyPr>
            <a:spAutoFit/>
          </a:bodyPr>
          <a:lstStyle/>
          <a:p>
            <a:r>
              <a:rPr lang="en-US" sz="1600"/>
              <a:t>Niccolo Fontana (1499-1557) better know as Tartaglia "The Stammer" (he got his nickname because he suffered a deep sword wound from a French soldier so that he could not speak very clearly) challenges Fior by each of them exchanging 30 problems. Fior is a very arrogant but not so talented mathematician. Fior gives Tartaglia 30 depressed cubics to solve. This is very "high stakes" at this time because Tartaglia will either get a 0 or a 30 depending if he can figure out the secret. Tartaglia a very gifted mathematician was able to find the solution to the depressed cubic after some struggle [2 pp 134-136].</a:t>
            </a:r>
          </a:p>
          <a:p>
            <a:r>
              <a:rPr lang="en-US" sz="1600"/>
              <a:t> </a:t>
            </a:r>
          </a:p>
          <a:p>
            <a:r>
              <a:rPr lang="en-US" sz="1600"/>
              <a:t>This bit of history behind us, Cardano enters the picture of the cubic equation. Before we begin with the cubic we will make some biographical comments about Cardano.</a:t>
            </a:r>
          </a:p>
          <a:p>
            <a:r>
              <a:rPr lang="en-US" sz="1600"/>
              <a:t> </a:t>
            </a:r>
          </a:p>
          <a:p>
            <a:r>
              <a:rPr lang="en-US" sz="1600"/>
              <a:t>Cardano was the illegitimate son of a very prominent father. His father was a consultant to Leonardo da Vinci. Cardano's illegitimacy had a huge impact throughout his life. His mother was given some poisons in order to attempt to induce an abortion, causing Cardano to suffer from a rash of physical ailments his entire life. Cardano would often inflict physical pain on himself because he said it would bring him relief when he stopped. He studied medicine at Padua, but was not able to practice in Milan because of his illegitimacy. Only later was he allowed to practice medicine after authoring a work on corrupt doctors that was popular among the people of Milan [2 pp 135-137].</a:t>
            </a:r>
          </a:p>
          <a:p>
            <a:endParaRPr lang="en-US" sz="1600"/>
          </a:p>
          <a:p>
            <a:r>
              <a:rPr lang="en-US" sz="1600"/>
              <a:t>Cardano's personal life was both strange and tragic. He was a mystic who believed in visions and dreams. He married because of a dream he had. His wife died at a very young age. He had two sons Giambattista and Aldo both of which Cardano had great hopes for since both were legitimate and would not have to face what Cardano did. Both sons ended up being a big disappointment, Giambattista killed his wife because of an affair which produced children and was put to death, Aldo was imprisoned as a criminal [2 pp 137-139] .</a:t>
            </a:r>
            <a:r>
              <a:rPr lang="en-US"/>
              <a:t> </a:t>
            </a:r>
          </a:p>
        </p:txBody>
      </p:sp>
    </p:spTree>
    <p:extLst>
      <p:ext uri="{BB962C8B-B14F-4D97-AF65-F5344CB8AC3E}">
        <p14:creationId xmlns:p14="http://schemas.microsoft.com/office/powerpoint/2010/main" val="5538139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274638"/>
            <a:ext cx="8229600" cy="1630362"/>
          </a:xfrm>
        </p:spPr>
        <p:txBody>
          <a:bodyPr/>
          <a:lstStyle/>
          <a:p>
            <a:r>
              <a:rPr lang="en-US"/>
              <a:t>What’s a depressed </a:t>
            </a:r>
            <a:br>
              <a:rPr lang="en-US"/>
            </a:br>
            <a:r>
              <a:rPr lang="en-US"/>
              <a:t>polynomial equation?</a:t>
            </a:r>
          </a:p>
        </p:txBody>
      </p:sp>
      <p:sp>
        <p:nvSpPr>
          <p:cNvPr id="65539" name="Rectangle 3"/>
          <p:cNvSpPr>
            <a:spLocks noGrp="1" noChangeArrowheads="1"/>
          </p:cNvSpPr>
          <p:nvPr>
            <p:ph type="body" idx="1"/>
          </p:nvPr>
        </p:nvSpPr>
        <p:spPr>
          <a:xfrm>
            <a:off x="304800" y="2286000"/>
            <a:ext cx="8458200" cy="4343400"/>
          </a:xfrm>
        </p:spPr>
        <p:txBody>
          <a:bodyPr/>
          <a:lstStyle/>
          <a:p>
            <a:pPr>
              <a:buFontTx/>
              <a:buNone/>
            </a:pPr>
            <a:r>
              <a:rPr lang="en-US"/>
              <a:t>	An </a:t>
            </a:r>
            <a:r>
              <a:rPr lang="en-US" i="1"/>
              <a:t>n</a:t>
            </a:r>
            <a:r>
              <a:rPr lang="en-US" baseline="30000"/>
              <a:t>th</a:t>
            </a:r>
            <a:r>
              <a:rPr lang="en-US"/>
              <a:t> degree polynomial equation is said to be </a:t>
            </a:r>
            <a:r>
              <a:rPr lang="en-US" b="1"/>
              <a:t>depressed</a:t>
            </a:r>
            <a:r>
              <a:rPr lang="en-US"/>
              <a:t> if it is missing the (</a:t>
            </a:r>
            <a:r>
              <a:rPr lang="en-US" i="1"/>
              <a:t>n</a:t>
            </a:r>
            <a:r>
              <a:rPr lang="en-US"/>
              <a:t> – 1)</a:t>
            </a:r>
            <a:r>
              <a:rPr lang="en-US" baseline="30000"/>
              <a:t>st</a:t>
            </a:r>
            <a:r>
              <a:rPr lang="en-US"/>
              <a:t> term. For example:</a:t>
            </a:r>
          </a:p>
          <a:p>
            <a:pPr>
              <a:buFontTx/>
              <a:buNone/>
            </a:pPr>
            <a:endParaRPr lang="en-US" sz="1200"/>
          </a:p>
          <a:p>
            <a:pPr>
              <a:buFontTx/>
              <a:buNone/>
            </a:pPr>
            <a:r>
              <a:rPr lang="en-US"/>
              <a:t>				    </a:t>
            </a:r>
            <a:r>
              <a:rPr lang="en-US" i="1"/>
              <a:t>x</a:t>
            </a:r>
            <a:r>
              <a:rPr lang="en-US" baseline="30000"/>
              <a:t>2</a:t>
            </a:r>
            <a:r>
              <a:rPr lang="en-US"/>
              <a:t> – 9 </a:t>
            </a:r>
            <a:r>
              <a:rPr lang="en-US">
                <a:sym typeface="Symbol" pitchFamily="18" charset="2"/>
              </a:rPr>
              <a:t> 0  </a:t>
            </a:r>
          </a:p>
          <a:p>
            <a:pPr>
              <a:buFontTx/>
              <a:buNone/>
            </a:pPr>
            <a:endParaRPr lang="en-US" sz="1000">
              <a:sym typeface="Symbol" pitchFamily="18" charset="2"/>
            </a:endParaRPr>
          </a:p>
          <a:p>
            <a:pPr>
              <a:buFontTx/>
              <a:buNone/>
            </a:pPr>
            <a:r>
              <a:rPr lang="en-US">
                <a:sym typeface="Symbol" pitchFamily="18" charset="2"/>
              </a:rPr>
              <a:t>				   </a:t>
            </a:r>
            <a:r>
              <a:rPr lang="en-US" i="1">
                <a:sym typeface="Symbol" pitchFamily="18" charset="2"/>
              </a:rPr>
              <a:t>x</a:t>
            </a:r>
            <a:r>
              <a:rPr lang="en-US" baseline="30000">
                <a:sym typeface="Symbol" pitchFamily="18" charset="2"/>
              </a:rPr>
              <a:t>3</a:t>
            </a:r>
            <a:r>
              <a:rPr lang="en-US">
                <a:sym typeface="Symbol" pitchFamily="18" charset="2"/>
              </a:rPr>
              <a:t> + 8</a:t>
            </a:r>
            <a:r>
              <a:rPr lang="en-US" i="1">
                <a:sym typeface="Symbol" pitchFamily="18" charset="2"/>
              </a:rPr>
              <a:t>x</a:t>
            </a:r>
            <a:r>
              <a:rPr lang="en-US">
                <a:sym typeface="Symbol" pitchFamily="18" charset="2"/>
              </a:rPr>
              <a:t>  9</a:t>
            </a:r>
          </a:p>
          <a:p>
            <a:pPr>
              <a:buFontTx/>
              <a:buNone/>
            </a:pPr>
            <a:endParaRPr lang="en-US" sz="1000">
              <a:sym typeface="Symbol" pitchFamily="18" charset="2"/>
            </a:endParaRPr>
          </a:p>
          <a:p>
            <a:pPr>
              <a:buFontTx/>
              <a:buNone/>
            </a:pPr>
            <a:r>
              <a:rPr lang="en-US">
                <a:sym typeface="Symbol" pitchFamily="18" charset="2"/>
              </a:rPr>
              <a:t>			   </a:t>
            </a:r>
            <a:r>
              <a:rPr lang="en-US" i="1">
                <a:sym typeface="Symbol" pitchFamily="18" charset="2"/>
              </a:rPr>
              <a:t>x</a:t>
            </a:r>
            <a:r>
              <a:rPr lang="en-US" baseline="30000">
                <a:sym typeface="Symbol" pitchFamily="18" charset="2"/>
              </a:rPr>
              <a:t>4</a:t>
            </a:r>
            <a:r>
              <a:rPr lang="en-US">
                <a:sym typeface="Symbol" pitchFamily="18" charset="2"/>
              </a:rPr>
              <a:t> – 10</a:t>
            </a:r>
            <a:r>
              <a:rPr lang="en-US" i="1">
                <a:sym typeface="Symbol" pitchFamily="18" charset="2"/>
              </a:rPr>
              <a:t>x</a:t>
            </a:r>
            <a:r>
              <a:rPr lang="en-US" baseline="30000">
                <a:sym typeface="Symbol" pitchFamily="18" charset="2"/>
              </a:rPr>
              <a:t>2</a:t>
            </a:r>
            <a:r>
              <a:rPr lang="en-US">
                <a:sym typeface="Symbol" pitchFamily="18" charset="2"/>
              </a:rPr>
              <a:t> + 4</a:t>
            </a:r>
            <a:r>
              <a:rPr lang="en-US" i="1">
                <a:sym typeface="Symbol" pitchFamily="18" charset="2"/>
              </a:rPr>
              <a:t>x</a:t>
            </a:r>
            <a:r>
              <a:rPr lang="en-US">
                <a:sym typeface="Symbol" pitchFamily="18" charset="2"/>
              </a:rPr>
              <a:t> + 8  0</a:t>
            </a:r>
          </a:p>
        </p:txBody>
      </p:sp>
    </p:spTree>
    <p:custDataLst>
      <p:tags r:id="rId1"/>
    </p:custDataLst>
    <p:extLst>
      <p:ext uri="{BB962C8B-B14F-4D97-AF65-F5344CB8AC3E}">
        <p14:creationId xmlns:p14="http://schemas.microsoft.com/office/powerpoint/2010/main" val="21956084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457200" y="1189038"/>
            <a:ext cx="8229600" cy="5516562"/>
          </a:xfrm>
        </p:spPr>
        <p:txBody>
          <a:bodyPr/>
          <a:lstStyle/>
          <a:p>
            <a:pPr>
              <a:buFontTx/>
              <a:buNone/>
            </a:pPr>
            <a:r>
              <a:rPr lang="en-US"/>
              <a:t>	A depressed quadratic equation is quite simple to solve.</a:t>
            </a:r>
          </a:p>
          <a:p>
            <a:pPr>
              <a:buFontTx/>
              <a:buNone/>
            </a:pPr>
            <a:endParaRPr lang="en-US"/>
          </a:p>
          <a:p>
            <a:pPr>
              <a:buFontTx/>
              <a:buNone/>
            </a:pPr>
            <a:endParaRPr lang="en-US"/>
          </a:p>
          <a:p>
            <a:pPr>
              <a:buFontTx/>
              <a:buNone/>
            </a:pPr>
            <a:r>
              <a:rPr lang="en-US"/>
              <a:t>	And as you will see in later, there are techniques for solving depressed cubic and quartic equations.   </a:t>
            </a:r>
          </a:p>
        </p:txBody>
      </p:sp>
      <p:sp>
        <p:nvSpPr>
          <p:cNvPr id="52230" name="Rectangle 6"/>
          <p:cNvSpPr>
            <a:spLocks noChangeArrowheads="1"/>
          </p:cNvSpPr>
          <p:nvPr/>
        </p:nvSpPr>
        <p:spPr bwMode="auto">
          <a:xfrm>
            <a:off x="0" y="3309938"/>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2229" name="Object 5"/>
          <p:cNvGraphicFramePr>
            <a:graphicFrameLocks noChangeAspect="1"/>
          </p:cNvGraphicFramePr>
          <p:nvPr/>
        </p:nvGraphicFramePr>
        <p:xfrm>
          <a:off x="2286000" y="2465388"/>
          <a:ext cx="4191000" cy="628650"/>
        </p:xfrm>
        <a:graphic>
          <a:graphicData uri="http://schemas.openxmlformats.org/presentationml/2006/ole">
            <mc:AlternateContent xmlns:mc="http://schemas.openxmlformats.org/markup-compatibility/2006">
              <mc:Choice xmlns:v="urn:schemas-microsoft-com:vml" Requires="v">
                <p:oleObj spid="_x0000_s178193" name="Equation" r:id="rId5" imgW="1587500" imgH="241300" progId="">
                  <p:embed/>
                </p:oleObj>
              </mc:Choice>
              <mc:Fallback>
                <p:oleObj name="Equation" r:id="rId5" imgW="1587500" imgH="2413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2465388"/>
                        <a:ext cx="419100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7949644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Depressing an Equation</a:t>
            </a:r>
          </a:p>
        </p:txBody>
      </p:sp>
      <p:sp>
        <p:nvSpPr>
          <p:cNvPr id="66563" name="Rectangle 3"/>
          <p:cNvSpPr>
            <a:spLocks noGrp="1" noChangeArrowheads="1"/>
          </p:cNvSpPr>
          <p:nvPr>
            <p:ph type="body" idx="1"/>
          </p:nvPr>
        </p:nvSpPr>
        <p:spPr>
          <a:xfrm>
            <a:off x="457200" y="1600200"/>
            <a:ext cx="8229600" cy="4876800"/>
          </a:xfrm>
        </p:spPr>
        <p:txBody>
          <a:bodyPr/>
          <a:lstStyle/>
          <a:p>
            <a:pPr>
              <a:buFontTx/>
              <a:buNone/>
            </a:pPr>
            <a:r>
              <a:rPr lang="en-US"/>
              <a:t>	Substituting  </a:t>
            </a:r>
            <a:r>
              <a:rPr lang="en-US" i="1"/>
              <a:t>x</a:t>
            </a:r>
            <a:r>
              <a:rPr lang="en-US"/>
              <a:t> </a:t>
            </a:r>
            <a:r>
              <a:rPr lang="en-US">
                <a:sym typeface="Symbol" pitchFamily="18" charset="2"/>
              </a:rPr>
              <a:t> </a:t>
            </a:r>
            <a:r>
              <a:rPr lang="en-US" i="1">
                <a:sym typeface="Symbol" pitchFamily="18" charset="2"/>
              </a:rPr>
              <a:t>y</a:t>
            </a:r>
            <a:r>
              <a:rPr lang="en-US">
                <a:sym typeface="Symbol" pitchFamily="18" charset="2"/>
              </a:rPr>
              <a:t> – (</a:t>
            </a:r>
            <a:r>
              <a:rPr lang="en-US" i="1">
                <a:sym typeface="Symbol" pitchFamily="18" charset="2"/>
              </a:rPr>
              <a:t>b</a:t>
            </a:r>
            <a:r>
              <a:rPr lang="en-US">
                <a:sym typeface="Symbol" pitchFamily="18" charset="2"/>
              </a:rPr>
              <a:t>/</a:t>
            </a:r>
            <a:r>
              <a:rPr lang="en-US" i="1">
                <a:sym typeface="Symbol" pitchFamily="18" charset="2"/>
              </a:rPr>
              <a:t>na</a:t>
            </a:r>
            <a:r>
              <a:rPr lang="en-US">
                <a:sym typeface="Symbol" pitchFamily="18" charset="2"/>
              </a:rPr>
              <a:t>)  in the equation </a:t>
            </a:r>
          </a:p>
          <a:p>
            <a:pPr>
              <a:buFontTx/>
              <a:buNone/>
            </a:pPr>
            <a:endParaRPr lang="en-US" sz="5400">
              <a:sym typeface="Symbol" pitchFamily="18" charset="2"/>
            </a:endParaRPr>
          </a:p>
          <a:p>
            <a:pPr>
              <a:buFontTx/>
              <a:buNone/>
            </a:pPr>
            <a:r>
              <a:rPr lang="en-US">
                <a:sym typeface="Symbol" pitchFamily="18" charset="2"/>
              </a:rPr>
              <a:t>	will result in a </a:t>
            </a:r>
            <a:r>
              <a:rPr lang="en-US" i="1">
                <a:sym typeface="Symbol" pitchFamily="18" charset="2"/>
              </a:rPr>
              <a:t>n</a:t>
            </a:r>
            <a:r>
              <a:rPr lang="en-US" baseline="30000">
                <a:sym typeface="Symbol" pitchFamily="18" charset="2"/>
              </a:rPr>
              <a:t>th</a:t>
            </a:r>
            <a:r>
              <a:rPr lang="en-US">
                <a:sym typeface="Symbol" pitchFamily="18" charset="2"/>
              </a:rPr>
              <a:t> degree, depressed equation in the variable </a:t>
            </a:r>
            <a:r>
              <a:rPr lang="en-US" i="1">
                <a:sym typeface="Symbol" pitchFamily="18" charset="2"/>
              </a:rPr>
              <a:t>y</a:t>
            </a:r>
            <a:r>
              <a:rPr lang="en-US">
                <a:sym typeface="Symbol" pitchFamily="18" charset="2"/>
              </a:rPr>
              <a:t>.</a:t>
            </a:r>
          </a:p>
          <a:p>
            <a:pPr>
              <a:buFontTx/>
              <a:buNone/>
            </a:pPr>
            <a:endParaRPr lang="en-US" sz="1000">
              <a:sym typeface="Symbol" pitchFamily="18" charset="2"/>
            </a:endParaRPr>
          </a:p>
          <a:p>
            <a:pPr>
              <a:buFontTx/>
              <a:buNone/>
            </a:pPr>
            <a:r>
              <a:rPr lang="en-US">
                <a:sym typeface="Symbol" pitchFamily="18" charset="2"/>
              </a:rPr>
              <a:t>	Once the depressed equation is solved, the substitution  </a:t>
            </a:r>
            <a:r>
              <a:rPr lang="en-US" i="1"/>
              <a:t>x</a:t>
            </a:r>
            <a:r>
              <a:rPr lang="en-US"/>
              <a:t> </a:t>
            </a:r>
            <a:r>
              <a:rPr lang="en-US">
                <a:sym typeface="Symbol" pitchFamily="18" charset="2"/>
              </a:rPr>
              <a:t> </a:t>
            </a:r>
            <a:r>
              <a:rPr lang="en-US" i="1">
                <a:sym typeface="Symbol" pitchFamily="18" charset="2"/>
              </a:rPr>
              <a:t>y</a:t>
            </a:r>
            <a:r>
              <a:rPr lang="en-US">
                <a:sym typeface="Symbol" pitchFamily="18" charset="2"/>
              </a:rPr>
              <a:t> – (</a:t>
            </a:r>
            <a:r>
              <a:rPr lang="en-US" i="1">
                <a:sym typeface="Symbol" pitchFamily="18" charset="2"/>
              </a:rPr>
              <a:t>b</a:t>
            </a:r>
            <a:r>
              <a:rPr lang="en-US">
                <a:sym typeface="Symbol" pitchFamily="18" charset="2"/>
              </a:rPr>
              <a:t>/</a:t>
            </a:r>
            <a:r>
              <a:rPr lang="en-US" i="1">
                <a:sym typeface="Symbol" pitchFamily="18" charset="2"/>
              </a:rPr>
              <a:t>na</a:t>
            </a:r>
            <a:r>
              <a:rPr lang="en-US">
                <a:sym typeface="Symbol" pitchFamily="18" charset="2"/>
              </a:rPr>
              <a:t>)  can then be used to solve for </a:t>
            </a:r>
            <a:r>
              <a:rPr lang="en-US" i="1">
                <a:sym typeface="Symbol" pitchFamily="18" charset="2"/>
              </a:rPr>
              <a:t>x</a:t>
            </a:r>
            <a:r>
              <a:rPr lang="en-US">
                <a:sym typeface="Symbol" pitchFamily="18" charset="2"/>
              </a:rPr>
              <a:t>.</a:t>
            </a:r>
          </a:p>
        </p:txBody>
      </p:sp>
      <p:sp>
        <p:nvSpPr>
          <p:cNvPr id="66565" name="Rectangle 5"/>
          <p:cNvSpPr>
            <a:spLocks noChangeArrowheads="1"/>
          </p:cNvSpPr>
          <p:nvPr/>
        </p:nvSpPr>
        <p:spPr bwMode="auto">
          <a:xfrm>
            <a:off x="0" y="3233738"/>
            <a:ext cx="9144000" cy="0"/>
          </a:xfrm>
          <a:prstGeom prst="rect">
            <a:avLst/>
          </a:prstGeom>
          <a:noFill/>
          <a:ln w="9525">
            <a:noFill/>
            <a:miter lim="800000"/>
            <a:headEnd/>
            <a:tailEnd/>
          </a:ln>
          <a:effectLst/>
        </p:spPr>
        <p:txBody>
          <a:bodyPr wrap="none" anchor="ctr">
            <a:spAutoFit/>
          </a:bodyPr>
          <a:lstStyle/>
          <a:p>
            <a:pPr algn="ctr"/>
            <a:endParaRPr lang="en-US"/>
          </a:p>
        </p:txBody>
      </p:sp>
      <p:sp>
        <p:nvSpPr>
          <p:cNvPr id="66567"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6566" name="Object 6"/>
          <p:cNvGraphicFramePr>
            <a:graphicFrameLocks noChangeAspect="1"/>
          </p:cNvGraphicFramePr>
          <p:nvPr/>
        </p:nvGraphicFramePr>
        <p:xfrm>
          <a:off x="2362200" y="2374900"/>
          <a:ext cx="4186238" cy="639763"/>
        </p:xfrm>
        <a:graphic>
          <a:graphicData uri="http://schemas.openxmlformats.org/presentationml/2006/ole">
            <mc:AlternateContent xmlns:mc="http://schemas.openxmlformats.org/markup-compatibility/2006">
              <mc:Choice xmlns:v="urn:schemas-microsoft-com:vml" Requires="v">
                <p:oleObj spid="_x0000_s179217" name="Equation" r:id="rId5" imgW="1498600" imgH="228600" progId="">
                  <p:embed/>
                </p:oleObj>
              </mc:Choice>
              <mc:Fallback>
                <p:oleObj name="Equation" r:id="rId5" imgW="1498600" imgH="2286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374900"/>
                        <a:ext cx="4186238" cy="639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2576758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457200" y="609600"/>
            <a:ext cx="8229600" cy="5516563"/>
          </a:xfrm>
        </p:spPr>
        <p:txBody>
          <a:bodyPr/>
          <a:lstStyle/>
          <a:p>
            <a:pPr>
              <a:buFontTx/>
              <a:buNone/>
            </a:pPr>
            <a:r>
              <a:rPr lang="en-US"/>
              <a:t>	Here’s what the substitution </a:t>
            </a:r>
            <a:r>
              <a:rPr lang="en-US" i="1"/>
              <a:t>x</a:t>
            </a:r>
            <a:r>
              <a:rPr lang="en-US"/>
              <a:t> </a:t>
            </a:r>
            <a:r>
              <a:rPr lang="en-US">
                <a:sym typeface="Symbol" pitchFamily="18" charset="2"/>
              </a:rPr>
              <a:t> </a:t>
            </a:r>
            <a:r>
              <a:rPr lang="en-US" i="1">
                <a:sym typeface="Symbol" pitchFamily="18" charset="2"/>
              </a:rPr>
              <a:t>y</a:t>
            </a:r>
            <a:r>
              <a:rPr lang="en-US">
                <a:sym typeface="Symbol" pitchFamily="18" charset="2"/>
              </a:rPr>
              <a:t> – (</a:t>
            </a:r>
            <a:r>
              <a:rPr lang="en-US" i="1">
                <a:sym typeface="Symbol" pitchFamily="18" charset="2"/>
              </a:rPr>
              <a:t>b</a:t>
            </a:r>
            <a:r>
              <a:rPr lang="en-US">
                <a:sym typeface="Symbol" pitchFamily="18" charset="2"/>
              </a:rPr>
              <a:t>/2</a:t>
            </a:r>
            <a:r>
              <a:rPr lang="en-US" i="1">
                <a:sym typeface="Symbol" pitchFamily="18" charset="2"/>
              </a:rPr>
              <a:t>a</a:t>
            </a:r>
            <a:r>
              <a:rPr lang="en-US">
                <a:sym typeface="Symbol" pitchFamily="18" charset="2"/>
              </a:rPr>
              <a:t>) does to a quadratic equation.</a:t>
            </a:r>
          </a:p>
        </p:txBody>
      </p:sp>
      <p:sp>
        <p:nvSpPr>
          <p:cNvPr id="54276" name="Rectangle 4"/>
          <p:cNvSpPr>
            <a:spLocks noChangeArrowheads="1"/>
          </p:cNvSpPr>
          <p:nvPr/>
        </p:nvSpPr>
        <p:spPr bwMode="auto">
          <a:xfrm>
            <a:off x="0" y="2643188"/>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4275" name="Object 3"/>
          <p:cNvGraphicFramePr>
            <a:graphicFrameLocks noChangeAspect="1"/>
          </p:cNvGraphicFramePr>
          <p:nvPr/>
        </p:nvGraphicFramePr>
        <p:xfrm>
          <a:off x="1066800" y="2362200"/>
          <a:ext cx="7010400" cy="3292475"/>
        </p:xfrm>
        <a:graphic>
          <a:graphicData uri="http://schemas.openxmlformats.org/presentationml/2006/ole">
            <mc:AlternateContent xmlns:mc="http://schemas.openxmlformats.org/markup-compatibility/2006">
              <mc:Choice xmlns:v="urn:schemas-microsoft-com:vml" Requires="v">
                <p:oleObj spid="_x0000_s180241" name="Equation" r:id="rId5" imgW="2425680" imgH="1143000" progId="">
                  <p:embed/>
                </p:oleObj>
              </mc:Choice>
              <mc:Fallback>
                <p:oleObj name="Equation" r:id="rId5" imgW="2425680" imgH="11430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362200"/>
                        <a:ext cx="7010400" cy="3292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093855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Number Systems</a:t>
            </a:r>
          </a:p>
        </p:txBody>
      </p:sp>
      <p:sp>
        <p:nvSpPr>
          <p:cNvPr id="59395" name="Rectangle 3"/>
          <p:cNvSpPr>
            <a:spLocks noGrp="1" noChangeArrowheads="1"/>
          </p:cNvSpPr>
          <p:nvPr>
            <p:ph type="body" idx="1"/>
          </p:nvPr>
        </p:nvSpPr>
        <p:spPr/>
        <p:txBody>
          <a:bodyPr/>
          <a:lstStyle/>
          <a:p>
            <a:r>
              <a:rPr lang="en-US" altLang="en-US" dirty="0">
                <a:latin typeface="Castellar" pitchFamily="18" charset="0"/>
              </a:rPr>
              <a:t>N </a:t>
            </a:r>
            <a:r>
              <a:rPr lang="en-US" altLang="en-US" dirty="0"/>
              <a:t>= natural numbers = {1, 2, 3, …}</a:t>
            </a:r>
          </a:p>
          <a:p>
            <a:r>
              <a:rPr lang="en-US" altLang="en-US" dirty="0">
                <a:latin typeface="Castellar" pitchFamily="18" charset="0"/>
              </a:rPr>
              <a:t>Z</a:t>
            </a:r>
            <a:r>
              <a:rPr lang="en-US" altLang="en-US" dirty="0"/>
              <a:t> = integers = {…, -2, -1, 0, 1, 2, …}</a:t>
            </a:r>
          </a:p>
          <a:p>
            <a:r>
              <a:rPr lang="en-US" altLang="en-US" dirty="0">
                <a:latin typeface="Castellar" pitchFamily="18" charset="0"/>
              </a:rPr>
              <a:t>Q</a:t>
            </a:r>
            <a:r>
              <a:rPr lang="en-US" altLang="en-US" dirty="0"/>
              <a:t> = rational numbers</a:t>
            </a:r>
          </a:p>
          <a:p>
            <a:r>
              <a:rPr lang="en-US" altLang="en-US" dirty="0">
                <a:latin typeface="Castellar" pitchFamily="18" charset="0"/>
              </a:rPr>
              <a:t>R</a:t>
            </a:r>
            <a:r>
              <a:rPr lang="en-US" altLang="en-US" dirty="0"/>
              <a:t> = real numbers</a:t>
            </a:r>
          </a:p>
          <a:p>
            <a:r>
              <a:rPr lang="en-US" altLang="en-US" dirty="0">
                <a:latin typeface="Castellar" pitchFamily="18" charset="0"/>
              </a:rPr>
              <a:t>C</a:t>
            </a:r>
            <a:r>
              <a:rPr lang="en-US" altLang="en-US" dirty="0"/>
              <a:t> = complex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93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3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457200" y="2286000"/>
            <a:ext cx="8229600" cy="2057400"/>
          </a:xfrm>
        </p:spPr>
        <p:txBody>
          <a:bodyPr/>
          <a:lstStyle/>
          <a:p>
            <a:pPr>
              <a:buFontTx/>
              <a:buNone/>
            </a:pPr>
            <a:r>
              <a:rPr lang="en-US"/>
              <a:t>	Since we substituted  </a:t>
            </a:r>
            <a:r>
              <a:rPr lang="en-US" i="1"/>
              <a:t>x</a:t>
            </a:r>
            <a:r>
              <a:rPr lang="en-US"/>
              <a:t> </a:t>
            </a:r>
            <a:r>
              <a:rPr lang="en-US">
                <a:sym typeface="Symbol" pitchFamily="18" charset="2"/>
              </a:rPr>
              <a:t> </a:t>
            </a:r>
            <a:r>
              <a:rPr lang="en-US" i="1">
                <a:sym typeface="Symbol" pitchFamily="18" charset="2"/>
              </a:rPr>
              <a:t>y – b</a:t>
            </a:r>
            <a:r>
              <a:rPr lang="en-US">
                <a:sym typeface="Symbol" pitchFamily="18" charset="2"/>
              </a:rPr>
              <a:t>/2</a:t>
            </a:r>
            <a:r>
              <a:rPr lang="en-US" i="1">
                <a:sym typeface="Symbol" pitchFamily="18" charset="2"/>
              </a:rPr>
              <a:t>a</a:t>
            </a:r>
            <a:r>
              <a:rPr lang="en-US">
                <a:sym typeface="Symbol" pitchFamily="18" charset="2"/>
              </a:rPr>
              <a:t>, the solution to the quadratic equation</a:t>
            </a:r>
          </a:p>
          <a:p>
            <a:pPr>
              <a:buFontTx/>
              <a:buNone/>
            </a:pPr>
            <a:r>
              <a:rPr lang="en-US">
                <a:sym typeface="Symbol" pitchFamily="18" charset="2"/>
              </a:rPr>
              <a:t>	</a:t>
            </a:r>
            <a:r>
              <a:rPr lang="en-US" i="1">
                <a:sym typeface="Symbol" pitchFamily="18" charset="2"/>
              </a:rPr>
              <a:t>ax</a:t>
            </a:r>
            <a:r>
              <a:rPr lang="en-US" baseline="30000">
                <a:sym typeface="Symbol" pitchFamily="18" charset="2"/>
              </a:rPr>
              <a:t>2</a:t>
            </a:r>
            <a:r>
              <a:rPr lang="en-US">
                <a:sym typeface="Symbol" pitchFamily="18" charset="2"/>
              </a:rPr>
              <a:t> + </a:t>
            </a:r>
            <a:r>
              <a:rPr lang="en-US" i="1">
                <a:sym typeface="Symbol" pitchFamily="18" charset="2"/>
              </a:rPr>
              <a:t>bx</a:t>
            </a:r>
            <a:r>
              <a:rPr lang="en-US">
                <a:sym typeface="Symbol" pitchFamily="18" charset="2"/>
              </a:rPr>
              <a:t> + c  0  is</a:t>
            </a:r>
            <a:endParaRPr lang="en-US"/>
          </a:p>
        </p:txBody>
      </p:sp>
      <p:sp>
        <p:nvSpPr>
          <p:cNvPr id="55300" name="Rectangle 4"/>
          <p:cNvSpPr>
            <a:spLocks noChangeArrowheads="1"/>
          </p:cNvSpPr>
          <p:nvPr/>
        </p:nvSpPr>
        <p:spPr bwMode="auto">
          <a:xfrm>
            <a:off x="0" y="2986088"/>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5299" name="Object 3"/>
          <p:cNvGraphicFramePr>
            <a:graphicFrameLocks noChangeAspect="1"/>
          </p:cNvGraphicFramePr>
          <p:nvPr/>
        </p:nvGraphicFramePr>
        <p:xfrm>
          <a:off x="1206500" y="685800"/>
          <a:ext cx="5956300" cy="1101725"/>
        </p:xfrm>
        <a:graphic>
          <a:graphicData uri="http://schemas.openxmlformats.org/presentationml/2006/ole">
            <mc:AlternateContent xmlns:mc="http://schemas.openxmlformats.org/markup-compatibility/2006">
              <mc:Choice xmlns:v="urn:schemas-microsoft-com:vml" Requires="v">
                <p:oleObj spid="_x0000_s181280" name="Equation" r:id="rId5" imgW="2387520" imgH="444240" progId="">
                  <p:embed/>
                </p:oleObj>
              </mc:Choice>
              <mc:Fallback>
                <p:oleObj name="Equation" r:id="rId5" imgW="2387520" imgH="44424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06500" y="685800"/>
                        <a:ext cx="5956300" cy="1101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5306" name="Rectangle 10"/>
          <p:cNvSpPr>
            <a:spLocks noChangeArrowheads="1"/>
          </p:cNvSpPr>
          <p:nvPr/>
        </p:nvSpPr>
        <p:spPr bwMode="auto">
          <a:xfrm>
            <a:off x="0" y="3205163"/>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5305" name="Object 9"/>
          <p:cNvGraphicFramePr>
            <a:graphicFrameLocks noChangeAspect="1"/>
          </p:cNvGraphicFramePr>
          <p:nvPr/>
        </p:nvGraphicFramePr>
        <p:xfrm>
          <a:off x="2619375" y="4305300"/>
          <a:ext cx="3219450" cy="1104900"/>
        </p:xfrm>
        <a:graphic>
          <a:graphicData uri="http://schemas.openxmlformats.org/presentationml/2006/ole">
            <mc:AlternateContent xmlns:mc="http://schemas.openxmlformats.org/markup-compatibility/2006">
              <mc:Choice xmlns:v="urn:schemas-microsoft-com:vml" Requires="v">
                <p:oleObj spid="_x0000_s181281" name="Equation" r:id="rId7" imgW="1307880" imgH="444240" progId="">
                  <p:embed/>
                </p:oleObj>
              </mc:Choice>
              <mc:Fallback>
                <p:oleObj name="Equation" r:id="rId7" imgW="1307880" imgH="44424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19375" y="4305300"/>
                        <a:ext cx="3219450" cy="1104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17635049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274638"/>
            <a:ext cx="8229600" cy="792162"/>
          </a:xfrm>
        </p:spPr>
        <p:txBody>
          <a:bodyPr/>
          <a:lstStyle/>
          <a:p>
            <a:pPr algn="l"/>
            <a:r>
              <a:rPr lang="en-US" sz="3200" dirty="0" smtClean="0"/>
              <a:t>Ex. 1: solve  </a:t>
            </a:r>
            <a:r>
              <a:rPr lang="en-US" sz="3200" i="1" dirty="0"/>
              <a:t>x</a:t>
            </a:r>
            <a:r>
              <a:rPr lang="en-US" sz="3200" baseline="30000" dirty="0"/>
              <a:t>3</a:t>
            </a:r>
            <a:r>
              <a:rPr lang="en-US" sz="3200" dirty="0"/>
              <a:t> + 6</a:t>
            </a:r>
            <a:r>
              <a:rPr lang="en-US" sz="3200" i="1" dirty="0"/>
              <a:t>x</a:t>
            </a:r>
            <a:r>
              <a:rPr lang="en-US" sz="3200" baseline="30000" dirty="0"/>
              <a:t>2</a:t>
            </a:r>
            <a:r>
              <a:rPr lang="en-US" sz="3200" dirty="0"/>
              <a:t> + 3</a:t>
            </a:r>
            <a:r>
              <a:rPr lang="en-US" sz="3200" i="1" dirty="0"/>
              <a:t>x</a:t>
            </a:r>
            <a:r>
              <a:rPr lang="en-US" sz="3200" dirty="0"/>
              <a:t> </a:t>
            </a:r>
            <a:r>
              <a:rPr lang="en-US" sz="3200" dirty="0">
                <a:sym typeface="Symbol" pitchFamily="18" charset="2"/>
              </a:rPr>
              <a:t> 10</a:t>
            </a:r>
          </a:p>
        </p:txBody>
      </p:sp>
      <p:sp>
        <p:nvSpPr>
          <p:cNvPr id="68611" name="Rectangle 3"/>
          <p:cNvSpPr>
            <a:spLocks noGrp="1" noChangeArrowheads="1"/>
          </p:cNvSpPr>
          <p:nvPr>
            <p:ph type="body" idx="1"/>
          </p:nvPr>
        </p:nvSpPr>
        <p:spPr>
          <a:xfrm>
            <a:off x="457200" y="838200"/>
            <a:ext cx="8229600" cy="3992563"/>
          </a:xfrm>
        </p:spPr>
        <p:txBody>
          <a:bodyPr/>
          <a:lstStyle/>
          <a:p>
            <a:pPr>
              <a:buFontTx/>
              <a:buNone/>
            </a:pPr>
            <a:r>
              <a:rPr lang="en-US" dirty="0"/>
              <a:t>	</a:t>
            </a:r>
            <a:r>
              <a:rPr lang="en-US" sz="2000" dirty="0"/>
              <a:t>Making the substitution  </a:t>
            </a:r>
            <a:r>
              <a:rPr lang="en-US" sz="2000" i="1" dirty="0"/>
              <a:t>x</a:t>
            </a:r>
            <a:r>
              <a:rPr lang="en-US" sz="2000" dirty="0"/>
              <a:t> </a:t>
            </a:r>
            <a:r>
              <a:rPr lang="en-US" sz="2000" dirty="0">
                <a:sym typeface="Symbol" pitchFamily="18" charset="2"/>
              </a:rPr>
              <a:t> </a:t>
            </a:r>
            <a:r>
              <a:rPr lang="en-US" sz="2000" i="1" dirty="0">
                <a:sym typeface="Symbol" pitchFamily="18" charset="2"/>
              </a:rPr>
              <a:t>y </a:t>
            </a:r>
            <a:r>
              <a:rPr lang="en-US" sz="2000" dirty="0">
                <a:sym typeface="Symbol" pitchFamily="18" charset="2"/>
              </a:rPr>
              <a:t>– 6/3</a:t>
            </a:r>
            <a:r>
              <a:rPr lang="en-US" sz="2000" dirty="0">
                <a:cs typeface="Arial" charset="0"/>
                <a:sym typeface="Symbol" pitchFamily="18" charset="2"/>
              </a:rPr>
              <a:t>·1,</a:t>
            </a:r>
          </a:p>
        </p:txBody>
      </p:sp>
      <p:sp>
        <p:nvSpPr>
          <p:cNvPr id="68613" name="Rectangle 5"/>
          <p:cNvSpPr>
            <a:spLocks noChangeArrowheads="1"/>
          </p:cNvSpPr>
          <p:nvPr/>
        </p:nvSpPr>
        <p:spPr bwMode="auto">
          <a:xfrm>
            <a:off x="0" y="2957513"/>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8612" name="Object 4"/>
          <p:cNvGraphicFramePr>
            <a:graphicFrameLocks noChangeAspect="1"/>
          </p:cNvGraphicFramePr>
          <p:nvPr>
            <p:extLst>
              <p:ext uri="{D42A27DB-BD31-4B8C-83A1-F6EECF244321}">
                <p14:modId xmlns:p14="http://schemas.microsoft.com/office/powerpoint/2010/main" val="2723996391"/>
              </p:ext>
            </p:extLst>
          </p:nvPr>
        </p:nvGraphicFramePr>
        <p:xfrm>
          <a:off x="1828800" y="1371600"/>
          <a:ext cx="6629400" cy="4067175"/>
        </p:xfrm>
        <a:graphic>
          <a:graphicData uri="http://schemas.openxmlformats.org/presentationml/2006/ole">
            <mc:AlternateContent xmlns:mc="http://schemas.openxmlformats.org/markup-compatibility/2006">
              <mc:Choice xmlns:v="urn:schemas-microsoft-com:vml" Requires="v">
                <p:oleObj spid="_x0000_s182289" name="Equation" r:id="rId5" imgW="2323800" imgH="1422360" progId="">
                  <p:embed/>
                </p:oleObj>
              </mc:Choice>
              <mc:Fallback>
                <p:oleObj name="Equation" r:id="rId5" imgW="2323800" imgH="142236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1371600"/>
                        <a:ext cx="6629400" cy="406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mc:Choice xmlns:a14="http://schemas.microsoft.com/office/drawing/2010/main" Requires="a14">
          <p:sp>
            <p:nvSpPr>
              <p:cNvPr id="2" name="TextBox 1"/>
              <p:cNvSpPr txBox="1"/>
              <p:nvPr/>
            </p:nvSpPr>
            <p:spPr>
              <a:xfrm>
                <a:off x="533400" y="5430311"/>
                <a:ext cx="7772400" cy="646331"/>
              </a:xfrm>
              <a:prstGeom prst="rect">
                <a:avLst/>
              </a:prstGeom>
              <a:noFill/>
            </p:spPr>
            <p:txBody>
              <a:bodyPr wrap="square" rtlCol="0">
                <a:spAutoFit/>
              </a:bodyPr>
              <a:lstStyle/>
              <a:p>
                <a:r>
                  <a:rPr lang="en-US" dirty="0" smtClean="0">
                    <a:solidFill>
                      <a:srgbClr val="FF0000"/>
                    </a:solidFill>
                  </a:rPr>
                  <a:t>Thus this polynomial is ‘reducible in </a:t>
                </a:r>
                <a14:m>
                  <m:oMath xmlns:m="http://schemas.openxmlformats.org/officeDocument/2006/math">
                    <m:r>
                      <a:rPr lang="en-US" i="1" smtClean="0">
                        <a:solidFill>
                          <a:srgbClr val="FF0000"/>
                        </a:solidFill>
                        <a:latin typeface="Cambria Math"/>
                        <a:ea typeface="Cambria Math"/>
                      </a:rPr>
                      <m:t>ℚ</m:t>
                    </m:r>
                    <m:r>
                      <a:rPr lang="en-US" b="0" i="1" smtClean="0">
                        <a:solidFill>
                          <a:srgbClr val="FF0000"/>
                        </a:solidFill>
                        <a:latin typeface="Cambria Math"/>
                        <a:ea typeface="Cambria Math"/>
                      </a:rPr>
                      <m:t> </m:t>
                    </m:r>
                  </m:oMath>
                </a14:m>
                <a:r>
                  <a:rPr lang="en-US" dirty="0" smtClean="0">
                    <a:solidFill>
                      <a:srgbClr val="FF0000"/>
                    </a:solidFill>
                  </a:rPr>
                  <a:t> and moreover has all of its roots in </a:t>
                </a:r>
                <a14:m>
                  <m:oMath xmlns:m="http://schemas.openxmlformats.org/officeDocument/2006/math">
                    <m:r>
                      <a:rPr lang="en-US" i="1" smtClean="0">
                        <a:solidFill>
                          <a:srgbClr val="FF0000"/>
                        </a:solidFill>
                        <a:latin typeface="Cambria Math"/>
                        <a:ea typeface="Cambria Math"/>
                      </a:rPr>
                      <m:t>ℚ</m:t>
                    </m:r>
                    <m:r>
                      <a:rPr lang="en-US" b="0" i="1" smtClean="0">
                        <a:solidFill>
                          <a:srgbClr val="FF0000"/>
                        </a:solidFill>
                        <a:latin typeface="Cambria Math"/>
                        <a:ea typeface="Cambria Math"/>
                      </a:rPr>
                      <m:t>; </m:t>
                    </m:r>
                  </m:oMath>
                </a14:m>
                <a:r>
                  <a:rPr lang="en-US" dirty="0" smtClean="0">
                    <a:solidFill>
                      <a:srgbClr val="FF0000"/>
                    </a:solidFill>
                  </a:rPr>
                  <a:t>thus we can not create a non-trivial tower of subfields.</a:t>
                </a:r>
                <a:endParaRPr lang="en-US" dirty="0">
                  <a:solidFill>
                    <a:srgbClr val="FF0000"/>
                  </a:solidFill>
                </a:endParaRPr>
              </a:p>
            </p:txBody>
          </p:sp>
        </mc:Choice>
        <mc:Fallback>
          <p:sp>
            <p:nvSpPr>
              <p:cNvPr id="2" name="TextBox 1"/>
              <p:cNvSpPr txBox="1">
                <a:spLocks noRot="1" noChangeAspect="1" noMove="1" noResize="1" noEditPoints="1" noAdjustHandles="1" noChangeArrowheads="1" noChangeShapeType="1" noTextEdit="1"/>
              </p:cNvSpPr>
              <p:nvPr/>
            </p:nvSpPr>
            <p:spPr>
              <a:xfrm>
                <a:off x="533400" y="5430311"/>
                <a:ext cx="7772400" cy="646331"/>
              </a:xfrm>
              <a:prstGeom prst="rect">
                <a:avLst/>
              </a:prstGeom>
              <a:blipFill rotWithShape="1">
                <a:blip r:embed="rId7"/>
                <a:stretch>
                  <a:fillRect l="-706" t="-4717" b="-14151"/>
                </a:stretch>
              </a:blipFill>
            </p:spPr>
            <p:txBody>
              <a:bodyPr/>
              <a:lstStyle/>
              <a:p>
                <a:r>
                  <a:rPr lang="en-US">
                    <a:noFill/>
                  </a:rPr>
                  <a:t> </a:t>
                </a:r>
              </a:p>
            </p:txBody>
          </p:sp>
        </mc:Fallback>
      </mc:AlternateContent>
    </p:spTree>
    <p:custDataLst>
      <p:tags r:id="rId2"/>
    </p:custDataLst>
    <p:extLst>
      <p:ext uri="{BB962C8B-B14F-4D97-AF65-F5344CB8AC3E}">
        <p14:creationId xmlns:p14="http://schemas.microsoft.com/office/powerpoint/2010/main" val="32597464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274638"/>
            <a:ext cx="8229600" cy="2011362"/>
          </a:xfrm>
        </p:spPr>
        <p:txBody>
          <a:bodyPr/>
          <a:lstStyle/>
          <a:p>
            <a:pPr algn="l"/>
            <a:r>
              <a:rPr lang="en-US" sz="3200" dirty="0" smtClean="0"/>
              <a:t>Ex.2: solve </a:t>
            </a:r>
            <a:r>
              <a:rPr lang="en-US" sz="3200" dirty="0"/>
              <a:t>the </a:t>
            </a:r>
            <a:r>
              <a:rPr lang="en-US" sz="3200" dirty="0" smtClean="0"/>
              <a:t>quartic:</a:t>
            </a:r>
            <a:r>
              <a:rPr lang="en-US" sz="3200" dirty="0"/>
              <a:t/>
            </a:r>
            <a:br>
              <a:rPr lang="en-US" sz="3200" dirty="0"/>
            </a:br>
            <a:r>
              <a:rPr lang="en-US" sz="3200" i="1" dirty="0"/>
              <a:t>x</a:t>
            </a:r>
            <a:r>
              <a:rPr lang="en-US" sz="3200" baseline="30000" dirty="0"/>
              <a:t>4</a:t>
            </a:r>
            <a:r>
              <a:rPr lang="en-US" sz="3200" dirty="0"/>
              <a:t> +12</a:t>
            </a:r>
            <a:r>
              <a:rPr lang="en-US" sz="3200" i="1" dirty="0"/>
              <a:t>x</a:t>
            </a:r>
            <a:r>
              <a:rPr lang="en-US" sz="3200" baseline="30000" dirty="0"/>
              <a:t>3</a:t>
            </a:r>
            <a:r>
              <a:rPr lang="en-US" sz="3200" dirty="0"/>
              <a:t> + 49</a:t>
            </a:r>
            <a:r>
              <a:rPr lang="en-US" sz="3200" i="1" dirty="0"/>
              <a:t>x</a:t>
            </a:r>
            <a:r>
              <a:rPr lang="en-US" sz="3200" baseline="30000" dirty="0"/>
              <a:t>2</a:t>
            </a:r>
            <a:r>
              <a:rPr lang="en-US" sz="3200" dirty="0"/>
              <a:t> + 70</a:t>
            </a:r>
            <a:r>
              <a:rPr lang="en-US" sz="3200" i="1" dirty="0"/>
              <a:t>x</a:t>
            </a:r>
            <a:r>
              <a:rPr lang="en-US" sz="3200" dirty="0"/>
              <a:t> + 40 </a:t>
            </a:r>
            <a:r>
              <a:rPr lang="en-US" sz="3200" dirty="0">
                <a:sym typeface="Symbol" pitchFamily="18" charset="2"/>
              </a:rPr>
              <a:t> 0</a:t>
            </a:r>
            <a:endParaRPr lang="en-US" sz="3200" i="1" dirty="0">
              <a:sym typeface="Symbol" pitchFamily="18" charset="2"/>
            </a:endParaRPr>
          </a:p>
        </p:txBody>
      </p:sp>
      <p:sp>
        <p:nvSpPr>
          <p:cNvPr id="69635" name="Rectangle 3"/>
          <p:cNvSpPr>
            <a:spLocks noGrp="1" noChangeArrowheads="1"/>
          </p:cNvSpPr>
          <p:nvPr>
            <p:ph type="body" idx="1"/>
          </p:nvPr>
        </p:nvSpPr>
        <p:spPr>
          <a:xfrm>
            <a:off x="457200" y="1905000"/>
            <a:ext cx="8229600" cy="685800"/>
          </a:xfrm>
        </p:spPr>
        <p:txBody>
          <a:bodyPr/>
          <a:lstStyle/>
          <a:p>
            <a:pPr>
              <a:buFontTx/>
              <a:buNone/>
            </a:pPr>
            <a:r>
              <a:rPr lang="en-US" dirty="0"/>
              <a:t>	</a:t>
            </a:r>
            <a:r>
              <a:rPr lang="en-US" sz="2800" dirty="0"/>
              <a:t> Making the substitution  </a:t>
            </a:r>
            <a:r>
              <a:rPr lang="en-US" sz="2800" i="1" dirty="0"/>
              <a:t>x</a:t>
            </a:r>
            <a:r>
              <a:rPr lang="en-US" sz="2800" dirty="0"/>
              <a:t> </a:t>
            </a:r>
            <a:r>
              <a:rPr lang="en-US" sz="2800" dirty="0">
                <a:sym typeface="Symbol" pitchFamily="18" charset="2"/>
              </a:rPr>
              <a:t> </a:t>
            </a:r>
            <a:r>
              <a:rPr lang="en-US" sz="2800" i="1" dirty="0">
                <a:sym typeface="Symbol" pitchFamily="18" charset="2"/>
              </a:rPr>
              <a:t>y </a:t>
            </a:r>
            <a:r>
              <a:rPr lang="en-US" sz="2800" dirty="0">
                <a:sym typeface="Symbol" pitchFamily="18" charset="2"/>
              </a:rPr>
              <a:t>– 12/4</a:t>
            </a:r>
            <a:r>
              <a:rPr lang="en-US" sz="2800" dirty="0">
                <a:cs typeface="Arial" charset="0"/>
                <a:sym typeface="Symbol" pitchFamily="18" charset="2"/>
              </a:rPr>
              <a:t>·1,</a:t>
            </a:r>
          </a:p>
        </p:txBody>
      </p:sp>
      <p:sp>
        <p:nvSpPr>
          <p:cNvPr id="69637" name="Rectangle 5"/>
          <p:cNvSpPr>
            <a:spLocks noChangeArrowheads="1"/>
          </p:cNvSpPr>
          <p:nvPr/>
        </p:nvSpPr>
        <p:spPr bwMode="auto">
          <a:xfrm>
            <a:off x="0" y="2833688"/>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9636" name="Object 4"/>
          <p:cNvGraphicFramePr>
            <a:graphicFrameLocks noChangeAspect="1"/>
          </p:cNvGraphicFramePr>
          <p:nvPr>
            <p:extLst>
              <p:ext uri="{D42A27DB-BD31-4B8C-83A1-F6EECF244321}">
                <p14:modId xmlns:p14="http://schemas.microsoft.com/office/powerpoint/2010/main" val="3936278708"/>
              </p:ext>
            </p:extLst>
          </p:nvPr>
        </p:nvGraphicFramePr>
        <p:xfrm>
          <a:off x="609600" y="2514600"/>
          <a:ext cx="8077200" cy="3011488"/>
        </p:xfrm>
        <a:graphic>
          <a:graphicData uri="http://schemas.openxmlformats.org/presentationml/2006/ole">
            <mc:AlternateContent xmlns:mc="http://schemas.openxmlformats.org/markup-compatibility/2006">
              <mc:Choice xmlns:v="urn:schemas-microsoft-com:vml" Requires="v">
                <p:oleObj spid="_x0000_s183313" name="Equation" r:id="rId5" imgW="3429000" imgH="1282680" progId="">
                  <p:embed/>
                </p:oleObj>
              </mc:Choice>
              <mc:Fallback>
                <p:oleObj name="Equation" r:id="rId5" imgW="3429000" imgH="128268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514600"/>
                        <a:ext cx="8077200" cy="3011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mc:Choice xmlns:a14="http://schemas.microsoft.com/office/drawing/2010/main" Requires="a14">
          <p:sp>
            <p:nvSpPr>
              <p:cNvPr id="6" name="TextBox 5"/>
              <p:cNvSpPr txBox="1"/>
              <p:nvPr/>
            </p:nvSpPr>
            <p:spPr>
              <a:xfrm>
                <a:off x="542453" y="5562600"/>
                <a:ext cx="7772400" cy="923330"/>
              </a:xfrm>
              <a:prstGeom prst="rect">
                <a:avLst/>
              </a:prstGeom>
              <a:noFill/>
            </p:spPr>
            <p:txBody>
              <a:bodyPr wrap="square" rtlCol="0">
                <a:spAutoFit/>
              </a:bodyPr>
              <a:lstStyle/>
              <a:p>
                <a:r>
                  <a:rPr lang="en-US" dirty="0" smtClean="0">
                    <a:solidFill>
                      <a:srgbClr val="FF0000"/>
                    </a:solidFill>
                  </a:rPr>
                  <a:t>Similarly to the previous example, this polynomial is also ‘reducible in </a:t>
                </a:r>
                <a14:m>
                  <m:oMath xmlns:m="http://schemas.openxmlformats.org/officeDocument/2006/math">
                    <m:r>
                      <a:rPr lang="en-US" i="1" smtClean="0">
                        <a:solidFill>
                          <a:srgbClr val="FF0000"/>
                        </a:solidFill>
                        <a:latin typeface="Cambria Math"/>
                        <a:ea typeface="Cambria Math"/>
                      </a:rPr>
                      <m:t>ℚ</m:t>
                    </m:r>
                    <m:r>
                      <a:rPr lang="en-US" b="0" i="1" smtClean="0">
                        <a:solidFill>
                          <a:srgbClr val="FF0000"/>
                        </a:solidFill>
                        <a:latin typeface="Cambria Math"/>
                        <a:ea typeface="Cambria Math"/>
                      </a:rPr>
                      <m:t> </m:t>
                    </m:r>
                  </m:oMath>
                </a14:m>
                <a:r>
                  <a:rPr lang="en-US" dirty="0" smtClean="0">
                    <a:solidFill>
                      <a:srgbClr val="FF0000"/>
                    </a:solidFill>
                  </a:rPr>
                  <a:t> and moreover has all of its roots in </a:t>
                </a:r>
                <a14:m>
                  <m:oMath xmlns:m="http://schemas.openxmlformats.org/officeDocument/2006/math">
                    <m:r>
                      <a:rPr lang="en-US" i="1" smtClean="0">
                        <a:solidFill>
                          <a:srgbClr val="FF0000"/>
                        </a:solidFill>
                        <a:latin typeface="Cambria Math"/>
                        <a:ea typeface="Cambria Math"/>
                      </a:rPr>
                      <m:t>ℚ</m:t>
                    </m:r>
                    <m:r>
                      <a:rPr lang="en-US" b="0" i="1" smtClean="0">
                        <a:solidFill>
                          <a:srgbClr val="FF0000"/>
                        </a:solidFill>
                        <a:latin typeface="Cambria Math"/>
                        <a:ea typeface="Cambria Math"/>
                      </a:rPr>
                      <m:t>; </m:t>
                    </m:r>
                  </m:oMath>
                </a14:m>
                <a:r>
                  <a:rPr lang="en-US" dirty="0" smtClean="0">
                    <a:solidFill>
                      <a:srgbClr val="FF0000"/>
                    </a:solidFill>
                  </a:rPr>
                  <a:t>thus we again can not create a non-trivial tower of subfields.</a:t>
                </a:r>
                <a:endParaRPr lang="en-US" dirty="0">
                  <a:solidFill>
                    <a:srgbClr val="FF0000"/>
                  </a:solidFill>
                </a:endParaRPr>
              </a:p>
            </p:txBody>
          </p:sp>
        </mc:Choice>
        <mc:Fallback>
          <p:sp>
            <p:nvSpPr>
              <p:cNvPr id="6" name="TextBox 5"/>
              <p:cNvSpPr txBox="1">
                <a:spLocks noRot="1" noChangeAspect="1" noMove="1" noResize="1" noEditPoints="1" noAdjustHandles="1" noChangeArrowheads="1" noChangeShapeType="1" noTextEdit="1"/>
              </p:cNvSpPr>
              <p:nvPr/>
            </p:nvSpPr>
            <p:spPr>
              <a:xfrm>
                <a:off x="542453" y="5562600"/>
                <a:ext cx="7772400" cy="923330"/>
              </a:xfrm>
              <a:prstGeom prst="rect">
                <a:avLst/>
              </a:prstGeom>
              <a:blipFill rotWithShape="1">
                <a:blip r:embed="rId7"/>
                <a:stretch>
                  <a:fillRect l="-706" t="-3311" b="-9272"/>
                </a:stretch>
              </a:blipFill>
            </p:spPr>
            <p:txBody>
              <a:bodyPr/>
              <a:lstStyle/>
              <a:p>
                <a:r>
                  <a:rPr lang="en-US">
                    <a:noFill/>
                  </a:rPr>
                  <a:t> </a:t>
                </a:r>
              </a:p>
            </p:txBody>
          </p:sp>
        </mc:Fallback>
      </mc:AlternateContent>
    </p:spTree>
    <p:custDataLst>
      <p:tags r:id="rId2"/>
    </p:custDataLst>
    <p:extLst>
      <p:ext uri="{BB962C8B-B14F-4D97-AF65-F5344CB8AC3E}">
        <p14:creationId xmlns:p14="http://schemas.microsoft.com/office/powerpoint/2010/main" val="12410867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xfrm>
            <a:off x="457200" y="609600"/>
            <a:ext cx="8229600" cy="5516563"/>
          </a:xfrm>
        </p:spPr>
        <p:txBody>
          <a:bodyPr/>
          <a:lstStyle/>
          <a:p>
            <a:pPr>
              <a:buFontTx/>
              <a:buNone/>
            </a:pPr>
            <a:r>
              <a:rPr lang="en-US" dirty="0"/>
              <a:t>	Not all cubic and quartic equations can be solved by solving the depressed equation as we did in the last two examples. It’s usually the case that the depressed equation can’t be solved using the techniques you learned in high school.</a:t>
            </a:r>
          </a:p>
          <a:p>
            <a:pPr>
              <a:buFontTx/>
              <a:buNone/>
            </a:pPr>
            <a:endParaRPr lang="en-US" sz="1000" dirty="0"/>
          </a:p>
          <a:p>
            <a:pPr>
              <a:buFontTx/>
              <a:buNone/>
            </a:pPr>
            <a:r>
              <a:rPr lang="en-US" dirty="0"/>
              <a:t>	In the next </a:t>
            </a:r>
            <a:r>
              <a:rPr lang="en-US" dirty="0" smtClean="0"/>
              <a:t>example you </a:t>
            </a:r>
            <a:r>
              <a:rPr lang="en-US" dirty="0"/>
              <a:t>will see how to solve any depressed </a:t>
            </a:r>
            <a:r>
              <a:rPr lang="en-US" dirty="0" smtClean="0"/>
              <a:t>‘cubic’ </a:t>
            </a:r>
            <a:r>
              <a:rPr lang="en-US" dirty="0"/>
              <a:t>equation.</a:t>
            </a:r>
          </a:p>
        </p:txBody>
      </p:sp>
    </p:spTree>
    <p:custDataLst>
      <p:tags r:id="rId1"/>
    </p:custDataLst>
    <p:extLst>
      <p:ext uri="{BB962C8B-B14F-4D97-AF65-F5344CB8AC3E}">
        <p14:creationId xmlns:p14="http://schemas.microsoft.com/office/powerpoint/2010/main" val="23698784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457200" y="609600"/>
            <a:ext cx="8229600" cy="5791200"/>
          </a:xfrm>
        </p:spPr>
        <p:txBody>
          <a:bodyPr/>
          <a:lstStyle/>
          <a:p>
            <a:pPr>
              <a:buFontTx/>
              <a:buNone/>
            </a:pPr>
            <a:r>
              <a:rPr lang="en-US" dirty="0"/>
              <a:t>	</a:t>
            </a:r>
            <a:r>
              <a:rPr lang="en-US" dirty="0" smtClean="0"/>
              <a:t>-</a:t>
            </a:r>
            <a:r>
              <a:rPr lang="en-US" sz="2800" dirty="0" smtClean="0"/>
              <a:t>In </a:t>
            </a:r>
            <a:r>
              <a:rPr lang="en-US" sz="2800" dirty="0"/>
              <a:t>the </a:t>
            </a:r>
            <a:r>
              <a:rPr lang="en-US" sz="2800" dirty="0" smtClean="0"/>
              <a:t>first example, </a:t>
            </a:r>
            <a:r>
              <a:rPr lang="en-US" sz="2800" dirty="0"/>
              <a:t>you saw how to use the substitution  </a:t>
            </a:r>
            <a:r>
              <a:rPr lang="en-US" sz="2800" i="1" dirty="0"/>
              <a:t>x</a:t>
            </a:r>
            <a:r>
              <a:rPr lang="en-US" sz="2800" dirty="0"/>
              <a:t> </a:t>
            </a:r>
            <a:r>
              <a:rPr lang="en-US" sz="2800" dirty="0">
                <a:sym typeface="Symbol" pitchFamily="18" charset="2"/>
              </a:rPr>
              <a:t> </a:t>
            </a:r>
            <a:r>
              <a:rPr lang="en-US" sz="2800" i="1" dirty="0">
                <a:sym typeface="Symbol" pitchFamily="18" charset="2"/>
              </a:rPr>
              <a:t>y</a:t>
            </a:r>
            <a:r>
              <a:rPr lang="en-US" sz="2800" dirty="0">
                <a:sym typeface="Symbol" pitchFamily="18" charset="2"/>
              </a:rPr>
              <a:t> – </a:t>
            </a:r>
            <a:r>
              <a:rPr lang="en-US" sz="2800" i="1" dirty="0">
                <a:sym typeface="Symbol" pitchFamily="18" charset="2"/>
              </a:rPr>
              <a:t>b</a:t>
            </a:r>
            <a:r>
              <a:rPr lang="en-US" sz="2800" dirty="0">
                <a:sym typeface="Symbol" pitchFamily="18" charset="2"/>
              </a:rPr>
              <a:t>/3</a:t>
            </a:r>
            <a:r>
              <a:rPr lang="en-US" sz="2800" i="1" dirty="0">
                <a:sym typeface="Symbol" pitchFamily="18" charset="2"/>
              </a:rPr>
              <a:t>a</a:t>
            </a:r>
            <a:r>
              <a:rPr lang="en-US" sz="2800" dirty="0">
                <a:sym typeface="Symbol" pitchFamily="18" charset="2"/>
              </a:rPr>
              <a:t>  to convert the cubic equation  </a:t>
            </a:r>
            <a:r>
              <a:rPr lang="en-US" sz="2800" i="1" dirty="0">
                <a:sym typeface="Symbol" pitchFamily="18" charset="2"/>
              </a:rPr>
              <a:t>ax</a:t>
            </a:r>
            <a:r>
              <a:rPr lang="en-US" sz="2800" baseline="30000" dirty="0">
                <a:sym typeface="Symbol" pitchFamily="18" charset="2"/>
              </a:rPr>
              <a:t>3</a:t>
            </a:r>
            <a:r>
              <a:rPr lang="en-US" sz="2800" dirty="0">
                <a:sym typeface="Symbol" pitchFamily="18" charset="2"/>
              </a:rPr>
              <a:t> + </a:t>
            </a:r>
            <a:r>
              <a:rPr lang="en-US" sz="2800" i="1" dirty="0">
                <a:sym typeface="Symbol" pitchFamily="18" charset="2"/>
              </a:rPr>
              <a:t>bx</a:t>
            </a:r>
            <a:r>
              <a:rPr lang="en-US" sz="2800" baseline="30000" dirty="0">
                <a:sym typeface="Symbol" pitchFamily="18" charset="2"/>
              </a:rPr>
              <a:t>2</a:t>
            </a:r>
            <a:r>
              <a:rPr lang="en-US" sz="2800" dirty="0">
                <a:sym typeface="Symbol" pitchFamily="18" charset="2"/>
              </a:rPr>
              <a:t> + </a:t>
            </a:r>
            <a:r>
              <a:rPr lang="en-US" sz="2800" i="1" dirty="0">
                <a:sym typeface="Symbol" pitchFamily="18" charset="2"/>
              </a:rPr>
              <a:t>cx</a:t>
            </a:r>
            <a:r>
              <a:rPr lang="en-US" sz="2800" dirty="0">
                <a:sym typeface="Symbol" pitchFamily="18" charset="2"/>
              </a:rPr>
              <a:t> + </a:t>
            </a:r>
            <a:r>
              <a:rPr lang="en-US" sz="2800" i="1" dirty="0">
                <a:sym typeface="Symbol" pitchFamily="18" charset="2"/>
              </a:rPr>
              <a:t>d</a:t>
            </a:r>
            <a:r>
              <a:rPr lang="en-US" sz="2800" dirty="0">
                <a:sym typeface="Symbol" pitchFamily="18" charset="2"/>
              </a:rPr>
              <a:t>  0  into a depressed cubic </a:t>
            </a:r>
            <a:r>
              <a:rPr lang="en-US" sz="2800" dirty="0" smtClean="0">
                <a:sym typeface="Symbol" pitchFamily="18" charset="2"/>
              </a:rPr>
              <a:t>equation:</a:t>
            </a:r>
          </a:p>
          <a:p>
            <a:pPr>
              <a:buFontTx/>
              <a:buNone/>
            </a:pPr>
            <a:r>
              <a:rPr lang="en-US" sz="2800" dirty="0">
                <a:sym typeface="Symbol" pitchFamily="18" charset="2"/>
              </a:rPr>
              <a:t> </a:t>
            </a:r>
            <a:r>
              <a:rPr lang="en-US" sz="2800" dirty="0" smtClean="0">
                <a:sym typeface="Symbol" pitchFamily="18" charset="2"/>
              </a:rPr>
              <a:t>                         </a:t>
            </a:r>
            <a:r>
              <a:rPr lang="en-US" sz="2800" i="1" dirty="0">
                <a:sym typeface="Symbol" pitchFamily="18" charset="2"/>
              </a:rPr>
              <a:t>y</a:t>
            </a:r>
            <a:r>
              <a:rPr lang="en-US" sz="2800" baseline="30000" dirty="0">
                <a:sym typeface="Symbol" pitchFamily="18" charset="2"/>
              </a:rPr>
              <a:t>3</a:t>
            </a:r>
            <a:r>
              <a:rPr lang="en-US" sz="2800" dirty="0">
                <a:sym typeface="Symbol" pitchFamily="18" charset="2"/>
              </a:rPr>
              <a:t> + </a:t>
            </a:r>
            <a:r>
              <a:rPr lang="en-US" sz="2800" i="1" dirty="0">
                <a:sym typeface="Symbol" pitchFamily="18" charset="2"/>
              </a:rPr>
              <a:t>my</a:t>
            </a:r>
            <a:r>
              <a:rPr lang="en-US" sz="2800" dirty="0">
                <a:sym typeface="Symbol" pitchFamily="18" charset="2"/>
              </a:rPr>
              <a:t>  </a:t>
            </a:r>
            <a:r>
              <a:rPr lang="en-US" sz="2800" i="1" dirty="0">
                <a:sym typeface="Symbol" pitchFamily="18" charset="2"/>
              </a:rPr>
              <a:t>n</a:t>
            </a:r>
            <a:r>
              <a:rPr lang="en-US" sz="2800" dirty="0" smtClean="0">
                <a:sym typeface="Symbol" pitchFamily="18" charset="2"/>
              </a:rPr>
              <a:t>.</a:t>
            </a:r>
            <a:endParaRPr lang="en-US" sz="2800" dirty="0">
              <a:sym typeface="Symbol" pitchFamily="18" charset="2"/>
            </a:endParaRPr>
          </a:p>
          <a:p>
            <a:pPr>
              <a:buFontTx/>
              <a:buNone/>
            </a:pPr>
            <a:r>
              <a:rPr lang="en-US" sz="2800" dirty="0">
                <a:sym typeface="Symbol" pitchFamily="18" charset="2"/>
              </a:rPr>
              <a:t>	</a:t>
            </a:r>
            <a:r>
              <a:rPr lang="en-US" sz="2800" dirty="0" smtClean="0">
                <a:sym typeface="Symbol" pitchFamily="18" charset="2"/>
              </a:rPr>
              <a:t>-And </a:t>
            </a:r>
            <a:r>
              <a:rPr lang="en-US" sz="2800" dirty="0">
                <a:sym typeface="Symbol" pitchFamily="18" charset="2"/>
              </a:rPr>
              <a:t>you also saw that in the special case where </a:t>
            </a:r>
            <a:r>
              <a:rPr lang="en-US" sz="2800" i="1" dirty="0">
                <a:sym typeface="Symbol" pitchFamily="18" charset="2"/>
              </a:rPr>
              <a:t>n</a:t>
            </a:r>
            <a:r>
              <a:rPr lang="en-US" sz="2800" dirty="0">
                <a:sym typeface="Symbol" pitchFamily="18" charset="2"/>
              </a:rPr>
              <a:t>  0, </a:t>
            </a:r>
            <a:r>
              <a:rPr lang="en-US" sz="2800" dirty="0" smtClean="0">
                <a:sym typeface="Symbol" pitchFamily="18" charset="2"/>
              </a:rPr>
              <a:t>so you </a:t>
            </a:r>
            <a:r>
              <a:rPr lang="en-US" sz="2800" dirty="0">
                <a:sym typeface="Symbol" pitchFamily="18" charset="2"/>
              </a:rPr>
              <a:t>could solve the depressed equation by simply factoring. </a:t>
            </a:r>
          </a:p>
          <a:p>
            <a:pPr>
              <a:buFontTx/>
              <a:buNone/>
            </a:pPr>
            <a:endParaRPr lang="en-US" sz="2800" dirty="0">
              <a:sym typeface="Symbol" pitchFamily="18" charset="2"/>
            </a:endParaRPr>
          </a:p>
          <a:p>
            <a:pPr>
              <a:buFontTx/>
              <a:buNone/>
            </a:pPr>
            <a:r>
              <a:rPr lang="en-US" sz="2800" dirty="0">
                <a:sym typeface="Symbol" pitchFamily="18" charset="2"/>
              </a:rPr>
              <a:t>	</a:t>
            </a:r>
            <a:r>
              <a:rPr lang="en-US" sz="2800" dirty="0" smtClean="0">
                <a:sym typeface="Symbol" pitchFamily="18" charset="2"/>
              </a:rPr>
              <a:t>-Now you </a:t>
            </a:r>
            <a:r>
              <a:rPr lang="en-US" sz="2800" dirty="0">
                <a:sym typeface="Symbol" pitchFamily="18" charset="2"/>
              </a:rPr>
              <a:t>will see how to solve the depressed cubic </a:t>
            </a:r>
            <a:r>
              <a:rPr lang="en-US" sz="2800" i="1" dirty="0">
                <a:sym typeface="Symbol" pitchFamily="18" charset="2"/>
              </a:rPr>
              <a:t>y</a:t>
            </a:r>
            <a:r>
              <a:rPr lang="en-US" sz="2800" baseline="30000" dirty="0">
                <a:sym typeface="Symbol" pitchFamily="18" charset="2"/>
              </a:rPr>
              <a:t>3</a:t>
            </a:r>
            <a:r>
              <a:rPr lang="en-US" sz="2800" dirty="0">
                <a:sym typeface="Symbol" pitchFamily="18" charset="2"/>
              </a:rPr>
              <a:t> + </a:t>
            </a:r>
            <a:r>
              <a:rPr lang="en-US" sz="2800" i="1" dirty="0">
                <a:sym typeface="Symbol" pitchFamily="18" charset="2"/>
              </a:rPr>
              <a:t>my</a:t>
            </a:r>
            <a:r>
              <a:rPr lang="en-US" sz="2800" dirty="0">
                <a:sym typeface="Symbol" pitchFamily="18" charset="2"/>
              </a:rPr>
              <a:t>  </a:t>
            </a:r>
            <a:r>
              <a:rPr lang="en-US" sz="2800" i="1" dirty="0">
                <a:sym typeface="Symbol" pitchFamily="18" charset="2"/>
              </a:rPr>
              <a:t>n</a:t>
            </a:r>
            <a:r>
              <a:rPr lang="en-US" sz="2800" dirty="0">
                <a:sym typeface="Symbol" pitchFamily="18" charset="2"/>
              </a:rPr>
              <a:t>, independent of the values of </a:t>
            </a:r>
            <a:r>
              <a:rPr lang="en-US" sz="2800" i="1" dirty="0">
                <a:sym typeface="Symbol" pitchFamily="18" charset="2"/>
              </a:rPr>
              <a:t>m</a:t>
            </a:r>
            <a:r>
              <a:rPr lang="en-US" sz="2800" dirty="0">
                <a:sym typeface="Symbol" pitchFamily="18" charset="2"/>
              </a:rPr>
              <a:t> and </a:t>
            </a:r>
            <a:r>
              <a:rPr lang="en-US" sz="2800" i="1" dirty="0">
                <a:sym typeface="Symbol" pitchFamily="18" charset="2"/>
              </a:rPr>
              <a:t>n</a:t>
            </a:r>
            <a:r>
              <a:rPr lang="en-US" sz="2800" dirty="0">
                <a:sym typeface="Symbol" pitchFamily="18" charset="2"/>
              </a:rPr>
              <a:t>.</a:t>
            </a:r>
            <a:endParaRPr lang="en-US" sz="2800" i="1" dirty="0">
              <a:sym typeface="Symbol" pitchFamily="18" charset="2"/>
            </a:endParaRPr>
          </a:p>
        </p:txBody>
      </p:sp>
    </p:spTree>
    <p:custDataLst>
      <p:tags r:id="rId1"/>
    </p:custDataLst>
    <p:extLst>
      <p:ext uri="{BB962C8B-B14F-4D97-AF65-F5344CB8AC3E}">
        <p14:creationId xmlns:p14="http://schemas.microsoft.com/office/powerpoint/2010/main" val="33342702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457200" y="609600"/>
            <a:ext cx="8229600" cy="5516563"/>
          </a:xfrm>
        </p:spPr>
        <p:txBody>
          <a:bodyPr/>
          <a:lstStyle/>
          <a:p>
            <a:pPr>
              <a:buFontTx/>
              <a:buNone/>
            </a:pPr>
            <a:r>
              <a:rPr lang="en-US" dirty="0"/>
              <a:t>	</a:t>
            </a:r>
            <a:r>
              <a:rPr lang="en-US" dirty="0" smtClean="0"/>
              <a:t>-What </a:t>
            </a:r>
            <a:r>
              <a:rPr lang="en-US" dirty="0"/>
              <a:t>we will do is derive </a:t>
            </a:r>
            <a:r>
              <a:rPr lang="en-US" dirty="0" err="1"/>
              <a:t>Cardano’s</a:t>
            </a:r>
            <a:r>
              <a:rPr lang="en-US" dirty="0"/>
              <a:t> formula for finding one solution to the depressed cubic equation. </a:t>
            </a:r>
          </a:p>
          <a:p>
            <a:pPr>
              <a:buFontTx/>
              <a:buNone/>
            </a:pPr>
            <a:endParaRPr lang="en-US" sz="1600" dirty="0"/>
          </a:p>
          <a:p>
            <a:pPr>
              <a:buFontTx/>
              <a:buNone/>
            </a:pPr>
            <a:r>
              <a:rPr lang="en-US" dirty="0"/>
              <a:t>	</a:t>
            </a:r>
            <a:r>
              <a:rPr lang="en-US" dirty="0" smtClean="0"/>
              <a:t>-When </a:t>
            </a:r>
            <a:r>
              <a:rPr lang="en-US" dirty="0" err="1"/>
              <a:t>Cardano</a:t>
            </a:r>
            <a:r>
              <a:rPr lang="en-US" dirty="0"/>
              <a:t> wrote his proof in the </a:t>
            </a:r>
            <a:r>
              <a:rPr lang="en-US" dirty="0" smtClean="0"/>
              <a:t>16</a:t>
            </a:r>
            <a:r>
              <a:rPr lang="en-US" baseline="30000" dirty="0" smtClean="0"/>
              <a:t>th</a:t>
            </a:r>
            <a:r>
              <a:rPr lang="en-US" dirty="0"/>
              <a:t> </a:t>
            </a:r>
            <a:r>
              <a:rPr lang="en-US" dirty="0" smtClean="0"/>
              <a:t>century,</a:t>
            </a:r>
            <a:r>
              <a:rPr lang="en-US" dirty="0" smtClean="0"/>
              <a:t> </a:t>
            </a:r>
            <a:r>
              <a:rPr lang="en-US" dirty="0"/>
              <a:t>he started by imagining a large cube having sides measuring </a:t>
            </a:r>
            <a:r>
              <a:rPr lang="en-US" i="1" dirty="0"/>
              <a:t>t</a:t>
            </a:r>
            <a:r>
              <a:rPr lang="en-US" dirty="0"/>
              <a:t>. Each side was divided into segments measuring </a:t>
            </a:r>
            <a:r>
              <a:rPr lang="en-US" i="1" dirty="0"/>
              <a:t>t – u</a:t>
            </a:r>
            <a:r>
              <a:rPr lang="en-US" dirty="0"/>
              <a:t> and </a:t>
            </a:r>
            <a:r>
              <a:rPr lang="en-US" i="1" dirty="0"/>
              <a:t>u</a:t>
            </a:r>
            <a:r>
              <a:rPr lang="en-US" dirty="0"/>
              <a:t> in such a way that cubes could be constructed in diagonally opposite corners of the cube. </a:t>
            </a:r>
          </a:p>
        </p:txBody>
      </p:sp>
    </p:spTree>
    <p:custDataLst>
      <p:tags r:id="rId1"/>
    </p:custDataLst>
    <p:extLst>
      <p:ext uri="{BB962C8B-B14F-4D97-AF65-F5344CB8AC3E}">
        <p14:creationId xmlns:p14="http://schemas.microsoft.com/office/powerpoint/2010/main" val="20554570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457200" y="5105400"/>
            <a:ext cx="8229600" cy="1325563"/>
          </a:xfrm>
        </p:spPr>
        <p:txBody>
          <a:bodyPr/>
          <a:lstStyle/>
          <a:p>
            <a:pPr>
              <a:buFontTx/>
              <a:buNone/>
            </a:pPr>
            <a:r>
              <a:rPr lang="en-US"/>
              <a:t>	This divides the large cube into 6 parts, two of which are pictured here.</a:t>
            </a:r>
          </a:p>
        </p:txBody>
      </p:sp>
      <p:pic>
        <p:nvPicPr>
          <p:cNvPr id="55300" name="Picture 4"/>
          <p:cNvPicPr>
            <a:picLocks noChangeAspect="1" noChangeArrowheads="1"/>
          </p:cNvPicPr>
          <p:nvPr/>
        </p:nvPicPr>
        <p:blipFill>
          <a:blip r:embed="rId4" cstate="print"/>
          <a:srcRect/>
          <a:stretch>
            <a:fillRect/>
          </a:stretch>
        </p:blipFill>
        <p:spPr bwMode="auto">
          <a:xfrm>
            <a:off x="1143000" y="0"/>
            <a:ext cx="6858000" cy="4910138"/>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36395237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3" name="Picture 3"/>
          <p:cNvPicPr>
            <a:picLocks noChangeAspect="1" noChangeArrowheads="1"/>
          </p:cNvPicPr>
          <p:nvPr/>
        </p:nvPicPr>
        <p:blipFill>
          <a:blip r:embed="rId4" cstate="print"/>
          <a:srcRect/>
          <a:stretch>
            <a:fillRect/>
          </a:stretch>
        </p:blipFill>
        <p:spPr bwMode="auto">
          <a:xfrm>
            <a:off x="152400" y="609600"/>
            <a:ext cx="8915400" cy="4852988"/>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4703176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41" name="Picture 5"/>
          <p:cNvPicPr>
            <a:picLocks noChangeAspect="1" noChangeArrowheads="1"/>
          </p:cNvPicPr>
          <p:nvPr/>
        </p:nvPicPr>
        <p:blipFill>
          <a:blip r:embed="rId4" cstate="print"/>
          <a:srcRect/>
          <a:stretch>
            <a:fillRect/>
          </a:stretch>
        </p:blipFill>
        <p:spPr bwMode="auto">
          <a:xfrm>
            <a:off x="152400" y="836613"/>
            <a:ext cx="8839200" cy="4802187"/>
          </a:xfrm>
          <a:prstGeom prst="rect">
            <a:avLst/>
          </a:prstGeom>
          <a:noFill/>
          <a:ln w="9525">
            <a:noFill/>
            <a:miter lim="800000"/>
            <a:headEnd/>
            <a:tailEnd/>
          </a:ln>
          <a:effectLst/>
        </p:spPr>
      </p:pic>
    </p:spTree>
    <p:custDataLst>
      <p:tags r:id="rId1"/>
    </p:custDataLst>
    <p:extLst>
      <p:ext uri="{BB962C8B-B14F-4D97-AF65-F5344CB8AC3E}">
        <p14:creationId xmlns:p14="http://schemas.microsoft.com/office/powerpoint/2010/main" val="23302280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304800" y="884238"/>
            <a:ext cx="8229600" cy="5516562"/>
          </a:xfrm>
        </p:spPr>
        <p:txBody>
          <a:bodyPr/>
          <a:lstStyle/>
          <a:p>
            <a:pPr>
              <a:buFontTx/>
              <a:buNone/>
            </a:pPr>
            <a:r>
              <a:rPr lang="en-US" dirty="0"/>
              <a:t>	Since the volume </a:t>
            </a:r>
            <a:r>
              <a:rPr lang="en-US" i="1" dirty="0"/>
              <a:t>t</a:t>
            </a:r>
            <a:r>
              <a:rPr lang="en-US" baseline="30000" dirty="0"/>
              <a:t>3</a:t>
            </a:r>
            <a:r>
              <a:rPr lang="en-US" dirty="0"/>
              <a:t> </a:t>
            </a:r>
            <a:r>
              <a:rPr lang="en-US" dirty="0" smtClean="0"/>
              <a:t>of the </a:t>
            </a:r>
            <a:r>
              <a:rPr lang="en-US" dirty="0"/>
              <a:t>large cube is </a:t>
            </a:r>
            <a:r>
              <a:rPr lang="en-US" dirty="0" smtClean="0"/>
              <a:t>equal to </a:t>
            </a:r>
            <a:r>
              <a:rPr lang="en-US" dirty="0"/>
              <a:t>the sum of the volumes 			     of its six parts, we </a:t>
            </a:r>
            <a:r>
              <a:rPr lang="en-US" dirty="0" smtClean="0"/>
              <a:t>get:</a:t>
            </a:r>
            <a:endParaRPr lang="en-US" dirty="0"/>
          </a:p>
          <a:p>
            <a:pPr>
              <a:buFontTx/>
              <a:buNone/>
            </a:pPr>
            <a:endParaRPr lang="en-US" dirty="0"/>
          </a:p>
          <a:p>
            <a:pPr>
              <a:buFontTx/>
              <a:buNone/>
            </a:pPr>
            <a:endParaRPr lang="en-US" sz="4000" dirty="0" smtClean="0"/>
          </a:p>
          <a:p>
            <a:pPr>
              <a:buFontTx/>
              <a:buNone/>
            </a:pPr>
            <a:endParaRPr lang="en-US" sz="4000" dirty="0"/>
          </a:p>
          <a:p>
            <a:pPr>
              <a:buFontTx/>
              <a:buNone/>
            </a:pPr>
            <a:r>
              <a:rPr lang="en-US" dirty="0" smtClean="0"/>
              <a:t>which luckily </a:t>
            </a:r>
            <a:r>
              <a:rPr lang="en-US" dirty="0"/>
              <a:t>can be expressed </a:t>
            </a:r>
            <a:r>
              <a:rPr lang="en-US" dirty="0" smtClean="0"/>
              <a:t>as: </a:t>
            </a:r>
            <a:endParaRPr lang="en-US" dirty="0"/>
          </a:p>
        </p:txBody>
      </p:sp>
      <p:sp>
        <p:nvSpPr>
          <p:cNvPr id="57349" name="Rectangle 5"/>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7348" name="Object 4"/>
          <p:cNvGraphicFramePr>
            <a:graphicFrameLocks noChangeAspect="1"/>
          </p:cNvGraphicFramePr>
          <p:nvPr>
            <p:extLst>
              <p:ext uri="{D42A27DB-BD31-4B8C-83A1-F6EECF244321}">
                <p14:modId xmlns:p14="http://schemas.microsoft.com/office/powerpoint/2010/main" val="4216607148"/>
              </p:ext>
            </p:extLst>
          </p:nvPr>
        </p:nvGraphicFramePr>
        <p:xfrm>
          <a:off x="533400" y="3816790"/>
          <a:ext cx="7620000" cy="569913"/>
        </p:xfrm>
        <a:graphic>
          <a:graphicData uri="http://schemas.openxmlformats.org/presentationml/2006/ole">
            <mc:AlternateContent xmlns:mc="http://schemas.openxmlformats.org/markup-compatibility/2006">
              <mc:Choice xmlns:v="urn:schemas-microsoft-com:vml" Requires="v">
                <p:oleObj spid="_x0000_s184352" name="Equation" r:id="rId5" imgW="3060700" imgH="228600" progId="">
                  <p:embed/>
                </p:oleObj>
              </mc:Choice>
              <mc:Fallback>
                <p:oleObj name="Equation" r:id="rId5" imgW="3060700" imgH="2286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816790"/>
                        <a:ext cx="7620000" cy="569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7350" name="Picture 6"/>
          <p:cNvPicPr>
            <a:picLocks noChangeAspect="1" noChangeArrowheads="1"/>
          </p:cNvPicPr>
          <p:nvPr/>
        </p:nvPicPr>
        <p:blipFill>
          <a:blip r:embed="rId7" cstate="print"/>
          <a:srcRect/>
          <a:stretch>
            <a:fillRect/>
          </a:stretch>
        </p:blipFill>
        <p:spPr bwMode="auto">
          <a:xfrm>
            <a:off x="6096000" y="1219200"/>
            <a:ext cx="1957387" cy="2590800"/>
          </a:xfrm>
          <a:prstGeom prst="rect">
            <a:avLst/>
          </a:prstGeom>
          <a:noFill/>
          <a:ln w="9525">
            <a:noFill/>
            <a:miter lim="800000"/>
            <a:headEnd/>
            <a:tailEnd/>
          </a:ln>
          <a:effectLst/>
        </p:spPr>
      </p:pic>
      <p:sp>
        <p:nvSpPr>
          <p:cNvPr id="57352" name="Rectangle 8"/>
          <p:cNvSpPr>
            <a:spLocks noChangeArrowheads="1"/>
          </p:cNvSpPr>
          <p:nvPr/>
        </p:nvSpPr>
        <p:spPr bwMode="auto">
          <a:xfrm>
            <a:off x="0" y="335280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7351" name="Object 7"/>
          <p:cNvGraphicFramePr>
            <a:graphicFrameLocks noChangeAspect="1"/>
          </p:cNvGraphicFramePr>
          <p:nvPr/>
        </p:nvGraphicFramePr>
        <p:xfrm>
          <a:off x="2392363" y="5334000"/>
          <a:ext cx="4371975" cy="566738"/>
        </p:xfrm>
        <a:graphic>
          <a:graphicData uri="http://schemas.openxmlformats.org/presentationml/2006/ole">
            <mc:AlternateContent xmlns:mc="http://schemas.openxmlformats.org/markup-compatibility/2006">
              <mc:Choice xmlns:v="urn:schemas-microsoft-com:vml" Requires="v">
                <p:oleObj spid="_x0000_s184353" name="Equation" r:id="rId8" imgW="1765080" imgH="228600" progId="">
                  <p:embed/>
                </p:oleObj>
              </mc:Choice>
              <mc:Fallback>
                <p:oleObj name="Equation" r:id="rId8" imgW="1765080" imgH="228600" progId="">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92363" y="5334000"/>
                        <a:ext cx="4371975" cy="566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3448506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en-US"/>
              <a:t>Countable Sets</a:t>
            </a:r>
          </a:p>
        </p:txBody>
      </p:sp>
      <p:sp>
        <p:nvSpPr>
          <p:cNvPr id="54275" name="Rectangle 3"/>
          <p:cNvSpPr>
            <a:spLocks noGrp="1" noChangeArrowheads="1"/>
          </p:cNvSpPr>
          <p:nvPr>
            <p:ph type="body" idx="1"/>
          </p:nvPr>
        </p:nvSpPr>
        <p:spPr/>
        <p:txBody>
          <a:bodyPr/>
          <a:lstStyle/>
          <a:p>
            <a:r>
              <a:rPr lang="en-US" altLang="en-US"/>
              <a:t>A set is </a:t>
            </a:r>
            <a:r>
              <a:rPr lang="en-US" altLang="en-US">
                <a:solidFill>
                  <a:schemeClr val="hlink"/>
                </a:solidFill>
              </a:rPr>
              <a:t>countable</a:t>
            </a:r>
            <a:r>
              <a:rPr lang="en-US" altLang="en-US"/>
              <a:t> if there is a one-to-one correspondence between the set and </a:t>
            </a:r>
            <a:r>
              <a:rPr lang="en-US" altLang="en-US">
                <a:latin typeface="Castellar" pitchFamily="18" charset="0"/>
              </a:rPr>
              <a:t>N</a:t>
            </a:r>
            <a:r>
              <a:rPr lang="en-US" altLang="en-US"/>
              <a:t>, the natural numbers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xfrm>
            <a:off x="457200" y="1295400"/>
            <a:ext cx="8458200" cy="5181600"/>
          </a:xfrm>
        </p:spPr>
        <p:txBody>
          <a:bodyPr/>
          <a:lstStyle/>
          <a:p>
            <a:pPr>
              <a:buFontTx/>
              <a:buNone/>
            </a:pPr>
            <a:r>
              <a:rPr lang="en-US" dirty="0"/>
              <a:t>	This is reminiscent of the depressed cubic  </a:t>
            </a:r>
            <a:r>
              <a:rPr lang="en-US" i="1" dirty="0">
                <a:sym typeface="Symbol" pitchFamily="18" charset="2"/>
              </a:rPr>
              <a:t>y</a:t>
            </a:r>
            <a:r>
              <a:rPr lang="en-US" baseline="30000" dirty="0">
                <a:sym typeface="Symbol" pitchFamily="18" charset="2"/>
              </a:rPr>
              <a:t>3</a:t>
            </a:r>
            <a:r>
              <a:rPr lang="en-US" dirty="0">
                <a:sym typeface="Symbol" pitchFamily="18" charset="2"/>
              </a:rPr>
              <a:t> + </a:t>
            </a:r>
            <a:r>
              <a:rPr lang="en-US" i="1" dirty="0">
                <a:sym typeface="Symbol" pitchFamily="18" charset="2"/>
              </a:rPr>
              <a:t>my</a:t>
            </a:r>
            <a:r>
              <a:rPr lang="en-US" dirty="0">
                <a:sym typeface="Symbol" pitchFamily="18" charset="2"/>
              </a:rPr>
              <a:t>  </a:t>
            </a:r>
            <a:r>
              <a:rPr lang="en-US" i="1" dirty="0">
                <a:sym typeface="Symbol" pitchFamily="18" charset="2"/>
              </a:rPr>
              <a:t>n</a:t>
            </a:r>
            <a:r>
              <a:rPr lang="en-US" dirty="0">
                <a:sym typeface="Symbol" pitchFamily="18" charset="2"/>
              </a:rPr>
              <a:t>  we want to solve. So set</a:t>
            </a:r>
          </a:p>
          <a:p>
            <a:pPr>
              <a:buFontTx/>
              <a:buNone/>
            </a:pPr>
            <a:endParaRPr lang="en-US" sz="1000" dirty="0">
              <a:sym typeface="Symbol" pitchFamily="18" charset="2"/>
            </a:endParaRPr>
          </a:p>
          <a:p>
            <a:pPr>
              <a:buFontTx/>
              <a:buNone/>
            </a:pPr>
            <a:r>
              <a:rPr lang="en-US" dirty="0">
                <a:sym typeface="Symbol" pitchFamily="18" charset="2"/>
              </a:rPr>
              <a:t>	 	</a:t>
            </a:r>
            <a:r>
              <a:rPr lang="en-US" i="1" dirty="0"/>
              <a:t>y </a:t>
            </a:r>
            <a:r>
              <a:rPr lang="en-US" dirty="0">
                <a:sym typeface="Symbol" pitchFamily="18" charset="2"/>
              </a:rPr>
              <a:t> </a:t>
            </a:r>
            <a:r>
              <a:rPr lang="en-US" i="1" dirty="0">
                <a:sym typeface="Symbol" pitchFamily="18" charset="2"/>
              </a:rPr>
              <a:t>t – u</a:t>
            </a:r>
            <a:r>
              <a:rPr lang="en-US" dirty="0">
                <a:sym typeface="Symbol" pitchFamily="18" charset="2"/>
              </a:rPr>
              <a:t>,  </a:t>
            </a:r>
            <a:r>
              <a:rPr lang="en-US" i="1" dirty="0">
                <a:sym typeface="Symbol" pitchFamily="18" charset="2"/>
              </a:rPr>
              <a:t>m</a:t>
            </a:r>
            <a:r>
              <a:rPr lang="en-US" dirty="0">
                <a:sym typeface="Symbol" pitchFamily="18" charset="2"/>
              </a:rPr>
              <a:t>  3</a:t>
            </a:r>
            <a:r>
              <a:rPr lang="en-US" i="1" dirty="0">
                <a:sym typeface="Symbol" pitchFamily="18" charset="2"/>
              </a:rPr>
              <a:t>tu</a:t>
            </a:r>
            <a:r>
              <a:rPr lang="en-US" dirty="0">
                <a:sym typeface="Symbol" pitchFamily="18" charset="2"/>
              </a:rPr>
              <a:t>, and  </a:t>
            </a:r>
            <a:r>
              <a:rPr lang="en-US" i="1" dirty="0">
                <a:sym typeface="Symbol" pitchFamily="18" charset="2"/>
              </a:rPr>
              <a:t>n</a:t>
            </a:r>
            <a:r>
              <a:rPr lang="en-US" dirty="0">
                <a:sym typeface="Symbol" pitchFamily="18" charset="2"/>
              </a:rPr>
              <a:t> </a:t>
            </a:r>
            <a:r>
              <a:rPr lang="en-US" dirty="0"/>
              <a:t> </a:t>
            </a:r>
            <a:r>
              <a:rPr lang="en-US" i="1" dirty="0"/>
              <a:t>t</a:t>
            </a:r>
            <a:r>
              <a:rPr lang="en-US" baseline="30000" dirty="0"/>
              <a:t>3</a:t>
            </a:r>
            <a:r>
              <a:rPr lang="en-US" dirty="0"/>
              <a:t> – </a:t>
            </a:r>
            <a:r>
              <a:rPr lang="en-US" i="1" dirty="0"/>
              <a:t>u</a:t>
            </a:r>
            <a:r>
              <a:rPr lang="en-US" baseline="30000" dirty="0"/>
              <a:t>3</a:t>
            </a:r>
            <a:r>
              <a:rPr lang="en-US" dirty="0"/>
              <a:t>. </a:t>
            </a:r>
          </a:p>
          <a:p>
            <a:pPr>
              <a:buFontTx/>
              <a:buNone/>
            </a:pPr>
            <a:endParaRPr lang="en-US" sz="1400" dirty="0"/>
          </a:p>
          <a:p>
            <a:pPr>
              <a:buFontTx/>
              <a:buNone/>
            </a:pPr>
            <a:r>
              <a:rPr lang="en-US" dirty="0"/>
              <a:t>	Substituting  </a:t>
            </a:r>
            <a:r>
              <a:rPr lang="en-US" i="1" dirty="0"/>
              <a:t>u</a:t>
            </a:r>
            <a:r>
              <a:rPr lang="en-US" dirty="0"/>
              <a:t> </a:t>
            </a:r>
            <a:r>
              <a:rPr lang="en-US" dirty="0">
                <a:sym typeface="Symbol" pitchFamily="18" charset="2"/>
              </a:rPr>
              <a:t> </a:t>
            </a:r>
            <a:r>
              <a:rPr lang="en-US" i="1" dirty="0">
                <a:sym typeface="Symbol" pitchFamily="18" charset="2"/>
              </a:rPr>
              <a:t>m</a:t>
            </a:r>
            <a:r>
              <a:rPr lang="en-US" dirty="0">
                <a:sym typeface="Symbol" pitchFamily="18" charset="2"/>
              </a:rPr>
              <a:t>/3</a:t>
            </a:r>
            <a:r>
              <a:rPr lang="en-US" i="1" dirty="0">
                <a:sym typeface="Symbol" pitchFamily="18" charset="2"/>
              </a:rPr>
              <a:t>t</a:t>
            </a:r>
            <a:r>
              <a:rPr lang="en-US" dirty="0">
                <a:sym typeface="Symbol" pitchFamily="18" charset="2"/>
              </a:rPr>
              <a:t>  into  </a:t>
            </a:r>
            <a:r>
              <a:rPr lang="en-US" i="1" dirty="0">
                <a:sym typeface="Symbol" pitchFamily="18" charset="2"/>
              </a:rPr>
              <a:t>n</a:t>
            </a:r>
            <a:r>
              <a:rPr lang="en-US" dirty="0">
                <a:sym typeface="Symbol" pitchFamily="18" charset="2"/>
              </a:rPr>
              <a:t> </a:t>
            </a:r>
            <a:r>
              <a:rPr lang="en-US" dirty="0"/>
              <a:t> </a:t>
            </a:r>
            <a:r>
              <a:rPr lang="en-US" i="1" dirty="0"/>
              <a:t>t</a:t>
            </a:r>
            <a:r>
              <a:rPr lang="en-US" baseline="30000" dirty="0"/>
              <a:t>3</a:t>
            </a:r>
            <a:r>
              <a:rPr lang="en-US" dirty="0"/>
              <a:t> – </a:t>
            </a:r>
            <a:r>
              <a:rPr lang="en-US" i="1" dirty="0"/>
              <a:t>u</a:t>
            </a:r>
            <a:r>
              <a:rPr lang="en-US" baseline="30000" dirty="0"/>
              <a:t>3</a:t>
            </a:r>
            <a:r>
              <a:rPr lang="en-US" dirty="0"/>
              <a:t>, </a:t>
            </a:r>
            <a:endParaRPr lang="en-US" dirty="0" smtClean="0"/>
          </a:p>
          <a:p>
            <a:pPr>
              <a:buFontTx/>
              <a:buNone/>
            </a:pPr>
            <a:endParaRPr lang="en-US" sz="2400" dirty="0">
              <a:sym typeface="Symbol" pitchFamily="18" charset="2"/>
            </a:endParaRPr>
          </a:p>
          <a:p>
            <a:pPr>
              <a:buFontTx/>
              <a:buNone/>
            </a:pPr>
            <a:r>
              <a:rPr lang="en-US" dirty="0"/>
              <a:t>	gives                       </a:t>
            </a:r>
            <a:r>
              <a:rPr lang="en-US" dirty="0" smtClean="0"/>
              <a:t>   which </a:t>
            </a:r>
            <a:r>
              <a:rPr lang="en-US" dirty="0"/>
              <a:t>simplifies to </a:t>
            </a:r>
          </a:p>
        </p:txBody>
      </p:sp>
      <p:graphicFrame>
        <p:nvGraphicFramePr>
          <p:cNvPr id="58374" name="Object 6"/>
          <p:cNvGraphicFramePr>
            <a:graphicFrameLocks noChangeAspect="1"/>
          </p:cNvGraphicFramePr>
          <p:nvPr/>
        </p:nvGraphicFramePr>
        <p:xfrm>
          <a:off x="2409825" y="347663"/>
          <a:ext cx="4276725" cy="566737"/>
        </p:xfrm>
        <a:graphic>
          <a:graphicData uri="http://schemas.openxmlformats.org/presentationml/2006/ole">
            <mc:AlternateContent xmlns:mc="http://schemas.openxmlformats.org/markup-compatibility/2006">
              <mc:Choice xmlns:v="urn:schemas-microsoft-com:vml" Requires="v">
                <p:oleObj spid="_x0000_s185391" name="Equation" r:id="rId5" imgW="1726920" imgH="228600" progId="">
                  <p:embed/>
                </p:oleObj>
              </mc:Choice>
              <mc:Fallback>
                <p:oleObj name="Equation" r:id="rId5" imgW="1726920" imgH="22860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9825" y="347663"/>
                        <a:ext cx="4276725" cy="566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376" name="Rectangle 8"/>
          <p:cNvSpPr>
            <a:spLocks noChangeArrowheads="1"/>
          </p:cNvSpPr>
          <p:nvPr/>
        </p:nvSpPr>
        <p:spPr bwMode="auto">
          <a:xfrm>
            <a:off x="0" y="321945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8375" name="Object 7"/>
          <p:cNvGraphicFramePr>
            <a:graphicFrameLocks noChangeAspect="1"/>
          </p:cNvGraphicFramePr>
          <p:nvPr/>
        </p:nvGraphicFramePr>
        <p:xfrm>
          <a:off x="2038350" y="4191000"/>
          <a:ext cx="2133600" cy="1077913"/>
        </p:xfrm>
        <a:graphic>
          <a:graphicData uri="http://schemas.openxmlformats.org/presentationml/2006/ole">
            <mc:AlternateContent xmlns:mc="http://schemas.openxmlformats.org/markup-compatibility/2006">
              <mc:Choice xmlns:v="urn:schemas-microsoft-com:vml" Requires="v">
                <p:oleObj spid="_x0000_s185392" name="Equation" r:id="rId7" imgW="825500" imgH="419100" progId="">
                  <p:embed/>
                </p:oleObj>
              </mc:Choice>
              <mc:Fallback>
                <p:oleObj name="Equation" r:id="rId7" imgW="825500" imgH="41910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8350" y="4191000"/>
                        <a:ext cx="2133600" cy="107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378" name="Rectangle 10"/>
          <p:cNvSpPr>
            <a:spLocks noChangeArrowheads="1"/>
          </p:cNvSpPr>
          <p:nvPr/>
        </p:nvSpPr>
        <p:spPr bwMode="auto">
          <a:xfrm>
            <a:off x="0" y="321945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58377" name="Object 9"/>
          <p:cNvGraphicFramePr>
            <a:graphicFrameLocks noChangeAspect="1"/>
          </p:cNvGraphicFramePr>
          <p:nvPr/>
        </p:nvGraphicFramePr>
        <p:xfrm>
          <a:off x="3048000" y="5410200"/>
          <a:ext cx="2816225" cy="1077913"/>
        </p:xfrm>
        <a:graphic>
          <a:graphicData uri="http://schemas.openxmlformats.org/presentationml/2006/ole">
            <mc:AlternateContent xmlns:mc="http://schemas.openxmlformats.org/markup-compatibility/2006">
              <mc:Choice xmlns:v="urn:schemas-microsoft-com:vml" Requires="v">
                <p:oleObj spid="_x0000_s185393" name="Equation" r:id="rId9" imgW="1091726" imgH="418918" progId="">
                  <p:embed/>
                </p:oleObj>
              </mc:Choice>
              <mc:Fallback>
                <p:oleObj name="Equation" r:id="rId9" imgW="1091726" imgH="418918" progId="">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0" y="5410200"/>
                        <a:ext cx="2816225" cy="107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35493362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a:xfrm>
            <a:off x="457200" y="381000"/>
            <a:ext cx="8229600" cy="5745163"/>
          </a:xfrm>
        </p:spPr>
        <p:txBody>
          <a:bodyPr/>
          <a:lstStyle/>
          <a:p>
            <a:pPr>
              <a:buFontTx/>
              <a:buNone/>
            </a:pPr>
            <a:r>
              <a:rPr lang="en-US"/>
              <a:t>	</a:t>
            </a:r>
            <a:r>
              <a:rPr lang="en-US" sz="2400"/>
              <a:t>					 	   </a:t>
            </a:r>
            <a:r>
              <a:rPr lang="en-US" sz="2400" i="1">
                <a:solidFill>
                  <a:srgbClr val="FF0000"/>
                </a:solidFill>
              </a:rPr>
              <a:t>y </a:t>
            </a:r>
            <a:r>
              <a:rPr lang="en-US" sz="2400">
                <a:solidFill>
                  <a:srgbClr val="FF0000"/>
                </a:solidFill>
                <a:sym typeface="Symbol" pitchFamily="18" charset="2"/>
              </a:rPr>
              <a:t> </a:t>
            </a:r>
            <a:r>
              <a:rPr lang="en-US" sz="2400" i="1">
                <a:solidFill>
                  <a:srgbClr val="FF0000"/>
                </a:solidFill>
                <a:sym typeface="Symbol" pitchFamily="18" charset="2"/>
              </a:rPr>
              <a:t>t – u</a:t>
            </a:r>
            <a:r>
              <a:rPr lang="en-US" sz="2400">
                <a:solidFill>
                  <a:srgbClr val="FF0000"/>
                </a:solidFill>
                <a:sym typeface="Symbol" pitchFamily="18" charset="2"/>
              </a:rPr>
              <a:t>,              						  </a:t>
            </a:r>
            <a:r>
              <a:rPr lang="en-US" sz="2400" i="1">
                <a:solidFill>
                  <a:srgbClr val="FF0000"/>
                </a:solidFill>
                <a:sym typeface="Symbol" pitchFamily="18" charset="2"/>
              </a:rPr>
              <a:t>m</a:t>
            </a:r>
            <a:r>
              <a:rPr lang="en-US" sz="2400">
                <a:solidFill>
                  <a:srgbClr val="FF0000"/>
                </a:solidFill>
                <a:sym typeface="Symbol" pitchFamily="18" charset="2"/>
              </a:rPr>
              <a:t>  3</a:t>
            </a:r>
            <a:r>
              <a:rPr lang="en-US" sz="2400" i="1">
                <a:solidFill>
                  <a:srgbClr val="FF0000"/>
                </a:solidFill>
                <a:sym typeface="Symbol" pitchFamily="18" charset="2"/>
              </a:rPr>
              <a:t>tu</a:t>
            </a:r>
            <a:r>
              <a:rPr lang="en-US" sz="2400">
                <a:solidFill>
                  <a:srgbClr val="FF0000"/>
                </a:solidFill>
                <a:sym typeface="Symbol" pitchFamily="18" charset="2"/>
              </a:rPr>
              <a:t>, </a:t>
            </a:r>
          </a:p>
          <a:p>
            <a:pPr>
              <a:buFontTx/>
              <a:buNone/>
            </a:pPr>
            <a:r>
              <a:rPr lang="en-US" sz="2400">
                <a:solidFill>
                  <a:srgbClr val="FF0000"/>
                </a:solidFill>
                <a:sym typeface="Symbol" pitchFamily="18" charset="2"/>
              </a:rPr>
              <a:t>							   </a:t>
            </a:r>
            <a:r>
              <a:rPr lang="en-US" sz="2400" i="1">
                <a:solidFill>
                  <a:srgbClr val="FF0000"/>
                </a:solidFill>
                <a:sym typeface="Symbol" pitchFamily="18" charset="2"/>
              </a:rPr>
              <a:t>n</a:t>
            </a:r>
            <a:r>
              <a:rPr lang="en-US" sz="2400">
                <a:solidFill>
                  <a:srgbClr val="FF0000"/>
                </a:solidFill>
                <a:sym typeface="Symbol" pitchFamily="18" charset="2"/>
              </a:rPr>
              <a:t> </a:t>
            </a:r>
            <a:r>
              <a:rPr lang="en-US" sz="2400">
                <a:solidFill>
                  <a:srgbClr val="FF0000"/>
                </a:solidFill>
              </a:rPr>
              <a:t> </a:t>
            </a:r>
            <a:r>
              <a:rPr lang="en-US" sz="2400" i="1">
                <a:solidFill>
                  <a:srgbClr val="FF0000"/>
                </a:solidFill>
              </a:rPr>
              <a:t>t</a:t>
            </a:r>
            <a:r>
              <a:rPr lang="en-US" sz="2400" baseline="30000">
                <a:solidFill>
                  <a:srgbClr val="FF0000"/>
                </a:solidFill>
              </a:rPr>
              <a:t>3</a:t>
            </a:r>
            <a:r>
              <a:rPr lang="en-US" sz="2400">
                <a:solidFill>
                  <a:srgbClr val="FF0000"/>
                </a:solidFill>
              </a:rPr>
              <a:t> – </a:t>
            </a:r>
            <a:r>
              <a:rPr lang="en-US" sz="2400" i="1">
                <a:solidFill>
                  <a:srgbClr val="FF0000"/>
                </a:solidFill>
              </a:rPr>
              <a:t>u</a:t>
            </a:r>
            <a:r>
              <a:rPr lang="en-US" sz="2400" baseline="30000">
                <a:solidFill>
                  <a:srgbClr val="FF0000"/>
                </a:solidFill>
              </a:rPr>
              <a:t>3</a:t>
            </a:r>
            <a:r>
              <a:rPr lang="en-US"/>
              <a:t> </a:t>
            </a:r>
          </a:p>
          <a:p>
            <a:pPr>
              <a:buFontTx/>
              <a:buNone/>
            </a:pPr>
            <a:r>
              <a:rPr lang="en-US"/>
              <a:t>	But this is a quadratic in </a:t>
            </a:r>
            <a:r>
              <a:rPr lang="en-US" i="1"/>
              <a:t>t</a:t>
            </a:r>
            <a:r>
              <a:rPr lang="en-US" baseline="30000"/>
              <a:t>3</a:t>
            </a:r>
            <a:r>
              <a:rPr lang="en-US"/>
              <a:t>.  So using only the positive square root we get,</a:t>
            </a:r>
          </a:p>
        </p:txBody>
      </p:sp>
      <p:graphicFrame>
        <p:nvGraphicFramePr>
          <p:cNvPr id="60421" name="Object 5"/>
          <p:cNvGraphicFramePr>
            <a:graphicFrameLocks noChangeAspect="1"/>
          </p:cNvGraphicFramePr>
          <p:nvPr/>
        </p:nvGraphicFramePr>
        <p:xfrm>
          <a:off x="2438400" y="685800"/>
          <a:ext cx="2514600" cy="985838"/>
        </p:xfrm>
        <a:graphic>
          <a:graphicData uri="http://schemas.openxmlformats.org/presentationml/2006/ole">
            <mc:AlternateContent xmlns:mc="http://schemas.openxmlformats.org/markup-compatibility/2006">
              <mc:Choice xmlns:v="urn:schemas-microsoft-com:vml" Requires="v">
                <p:oleObj spid="_x0000_s186400" name="Equation" r:id="rId5" imgW="1066680" imgH="419040" progId="">
                  <p:embed/>
                </p:oleObj>
              </mc:Choice>
              <mc:Fallback>
                <p:oleObj name="Equation" r:id="rId5" imgW="1066680" imgH="41904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685800"/>
                        <a:ext cx="2514600" cy="985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0423" name="Rectangle 7"/>
          <p:cNvSpPr>
            <a:spLocks noChangeArrowheads="1"/>
          </p:cNvSpPr>
          <p:nvPr/>
        </p:nvSpPr>
        <p:spPr bwMode="auto">
          <a:xfrm>
            <a:off x="0" y="310515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0422" name="Object 6"/>
          <p:cNvGraphicFramePr>
            <a:graphicFrameLocks noChangeAspect="1"/>
          </p:cNvGraphicFramePr>
          <p:nvPr/>
        </p:nvGraphicFramePr>
        <p:xfrm>
          <a:off x="442913" y="3200400"/>
          <a:ext cx="8247062" cy="3136900"/>
        </p:xfrm>
        <a:graphic>
          <a:graphicData uri="http://schemas.openxmlformats.org/presentationml/2006/ole">
            <mc:AlternateContent xmlns:mc="http://schemas.openxmlformats.org/markup-compatibility/2006">
              <mc:Choice xmlns:v="urn:schemas-microsoft-com:vml" Requires="v">
                <p:oleObj spid="_x0000_s186401" name="Equation" r:id="rId7" imgW="3276360" imgH="1244520" progId="">
                  <p:embed/>
                </p:oleObj>
              </mc:Choice>
              <mc:Fallback>
                <p:oleObj name="Equation" r:id="rId7" imgW="3276360" imgH="124452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2913" y="3200400"/>
                        <a:ext cx="8247062" cy="313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375540153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xfrm>
            <a:off x="457200" y="228600"/>
            <a:ext cx="8229600" cy="5897563"/>
          </a:xfrm>
        </p:spPr>
        <p:txBody>
          <a:bodyPr/>
          <a:lstStyle/>
          <a:p>
            <a:pPr>
              <a:buFontTx/>
              <a:buNone/>
            </a:pPr>
            <a:r>
              <a:rPr lang="en-US"/>
              <a:t>						 </a:t>
            </a:r>
            <a:r>
              <a:rPr lang="en-US">
                <a:solidFill>
                  <a:srgbClr val="FF0000"/>
                </a:solidFill>
              </a:rPr>
              <a:t>	   </a:t>
            </a:r>
            <a:r>
              <a:rPr lang="en-US" i="1">
                <a:solidFill>
                  <a:srgbClr val="FF0000"/>
                </a:solidFill>
              </a:rPr>
              <a:t>y </a:t>
            </a:r>
            <a:r>
              <a:rPr lang="en-US">
                <a:solidFill>
                  <a:srgbClr val="FF0000"/>
                </a:solidFill>
                <a:sym typeface="Symbol" pitchFamily="18" charset="2"/>
              </a:rPr>
              <a:t> </a:t>
            </a:r>
            <a:r>
              <a:rPr lang="en-US" i="1">
                <a:solidFill>
                  <a:srgbClr val="FF0000"/>
                </a:solidFill>
                <a:sym typeface="Symbol" pitchFamily="18" charset="2"/>
              </a:rPr>
              <a:t>t – u</a:t>
            </a:r>
            <a:r>
              <a:rPr lang="en-US">
                <a:solidFill>
                  <a:srgbClr val="FF0000"/>
                </a:solidFill>
                <a:sym typeface="Symbol" pitchFamily="18" charset="2"/>
              </a:rPr>
              <a:t>,              						  </a:t>
            </a:r>
            <a:r>
              <a:rPr lang="en-US" i="1">
                <a:solidFill>
                  <a:srgbClr val="FF0000"/>
                </a:solidFill>
                <a:sym typeface="Symbol" pitchFamily="18" charset="2"/>
              </a:rPr>
              <a:t>m</a:t>
            </a:r>
            <a:r>
              <a:rPr lang="en-US">
                <a:solidFill>
                  <a:srgbClr val="FF0000"/>
                </a:solidFill>
                <a:sym typeface="Symbol" pitchFamily="18" charset="2"/>
              </a:rPr>
              <a:t>  3</a:t>
            </a:r>
            <a:r>
              <a:rPr lang="en-US" i="1">
                <a:solidFill>
                  <a:srgbClr val="FF0000"/>
                </a:solidFill>
                <a:sym typeface="Symbol" pitchFamily="18" charset="2"/>
              </a:rPr>
              <a:t>tu</a:t>
            </a:r>
            <a:r>
              <a:rPr lang="en-US">
                <a:solidFill>
                  <a:srgbClr val="FF0000"/>
                </a:solidFill>
                <a:sym typeface="Symbol" pitchFamily="18" charset="2"/>
              </a:rPr>
              <a:t>, </a:t>
            </a:r>
          </a:p>
          <a:p>
            <a:pPr>
              <a:buFontTx/>
              <a:buNone/>
            </a:pPr>
            <a:r>
              <a:rPr lang="en-US">
                <a:solidFill>
                  <a:srgbClr val="FF0000"/>
                </a:solidFill>
                <a:sym typeface="Symbol" pitchFamily="18" charset="2"/>
              </a:rPr>
              <a:t>							   </a:t>
            </a:r>
            <a:r>
              <a:rPr lang="en-US" i="1">
                <a:solidFill>
                  <a:srgbClr val="FF0000"/>
                </a:solidFill>
                <a:sym typeface="Symbol" pitchFamily="18" charset="2"/>
              </a:rPr>
              <a:t>n</a:t>
            </a:r>
            <a:r>
              <a:rPr lang="en-US">
                <a:solidFill>
                  <a:srgbClr val="FF0000"/>
                </a:solidFill>
                <a:sym typeface="Symbol" pitchFamily="18" charset="2"/>
              </a:rPr>
              <a:t> </a:t>
            </a:r>
            <a:r>
              <a:rPr lang="en-US">
                <a:solidFill>
                  <a:srgbClr val="FF0000"/>
                </a:solidFill>
              </a:rPr>
              <a:t> </a:t>
            </a:r>
            <a:r>
              <a:rPr lang="en-US" i="1">
                <a:solidFill>
                  <a:srgbClr val="FF0000"/>
                </a:solidFill>
              </a:rPr>
              <a:t>t</a:t>
            </a:r>
            <a:r>
              <a:rPr lang="en-US" baseline="30000">
                <a:solidFill>
                  <a:srgbClr val="FF0000"/>
                </a:solidFill>
              </a:rPr>
              <a:t>3</a:t>
            </a:r>
            <a:r>
              <a:rPr lang="en-US">
                <a:solidFill>
                  <a:srgbClr val="FF0000"/>
                </a:solidFill>
              </a:rPr>
              <a:t> – </a:t>
            </a:r>
            <a:r>
              <a:rPr lang="en-US" i="1">
                <a:solidFill>
                  <a:srgbClr val="FF0000"/>
                </a:solidFill>
              </a:rPr>
              <a:t>u</a:t>
            </a:r>
            <a:r>
              <a:rPr lang="en-US" baseline="30000">
                <a:solidFill>
                  <a:srgbClr val="FF0000"/>
                </a:solidFill>
              </a:rPr>
              <a:t>3</a:t>
            </a:r>
            <a:endParaRPr lang="en-US"/>
          </a:p>
          <a:p>
            <a:pPr>
              <a:buFontTx/>
              <a:buNone/>
            </a:pPr>
            <a:r>
              <a:rPr lang="en-US" sz="1200"/>
              <a:t>	</a:t>
            </a:r>
          </a:p>
          <a:p>
            <a:pPr>
              <a:buFontTx/>
              <a:buNone/>
            </a:pPr>
            <a:r>
              <a:rPr lang="en-US"/>
              <a:t>	And since  </a:t>
            </a:r>
            <a:r>
              <a:rPr lang="en-US" i="1"/>
              <a:t>u</a:t>
            </a:r>
            <a:r>
              <a:rPr lang="en-US" baseline="30000"/>
              <a:t>3</a:t>
            </a:r>
            <a:r>
              <a:rPr lang="en-US">
                <a:sym typeface="Symbol" pitchFamily="18" charset="2"/>
              </a:rPr>
              <a:t> </a:t>
            </a:r>
            <a:r>
              <a:rPr lang="en-US"/>
              <a:t> </a:t>
            </a:r>
            <a:r>
              <a:rPr lang="en-US" i="1"/>
              <a:t>t</a:t>
            </a:r>
            <a:r>
              <a:rPr lang="en-US" baseline="30000"/>
              <a:t>3</a:t>
            </a:r>
            <a:r>
              <a:rPr lang="en-US"/>
              <a:t> – </a:t>
            </a:r>
            <a:r>
              <a:rPr lang="en-US" i="1"/>
              <a:t>n</a:t>
            </a:r>
            <a:r>
              <a:rPr lang="en-US"/>
              <a:t>, we get</a:t>
            </a:r>
          </a:p>
        </p:txBody>
      </p:sp>
      <p:sp>
        <p:nvSpPr>
          <p:cNvPr id="61448" name="Rectangle 8"/>
          <p:cNvSpPr>
            <a:spLocks noChangeArrowheads="1"/>
          </p:cNvSpPr>
          <p:nvPr/>
        </p:nvSpPr>
        <p:spPr bwMode="auto">
          <a:xfrm>
            <a:off x="0" y="2933700"/>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1447" name="Object 7"/>
          <p:cNvGraphicFramePr>
            <a:graphicFrameLocks noChangeAspect="1"/>
          </p:cNvGraphicFramePr>
          <p:nvPr/>
        </p:nvGraphicFramePr>
        <p:xfrm>
          <a:off x="1635125" y="3048000"/>
          <a:ext cx="5146675" cy="3246438"/>
        </p:xfrm>
        <a:graphic>
          <a:graphicData uri="http://schemas.openxmlformats.org/presentationml/2006/ole">
            <mc:AlternateContent xmlns:mc="http://schemas.openxmlformats.org/markup-compatibility/2006">
              <mc:Choice xmlns:v="urn:schemas-microsoft-com:vml" Requires="v">
                <p:oleObj spid="_x0000_s187424" name="Equation" r:id="rId5" imgW="2070000" imgH="1307880" progId="">
                  <p:embed/>
                </p:oleObj>
              </mc:Choice>
              <mc:Fallback>
                <p:oleObj name="Equation" r:id="rId5" imgW="2070000" imgH="130788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5125" y="3048000"/>
                        <a:ext cx="5146675" cy="3246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50" name="Rectangle 10"/>
          <p:cNvSpPr>
            <a:spLocks noChangeArrowheads="1"/>
          </p:cNvSpPr>
          <p:nvPr/>
        </p:nvSpPr>
        <p:spPr bwMode="auto">
          <a:xfrm>
            <a:off x="0" y="3109913"/>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1449" name="Object 9"/>
          <p:cNvGraphicFramePr>
            <a:graphicFrameLocks noChangeAspect="1"/>
          </p:cNvGraphicFramePr>
          <p:nvPr/>
        </p:nvGraphicFramePr>
        <p:xfrm>
          <a:off x="1236663" y="477838"/>
          <a:ext cx="4021137" cy="1322387"/>
        </p:xfrm>
        <a:graphic>
          <a:graphicData uri="http://schemas.openxmlformats.org/presentationml/2006/ole">
            <mc:AlternateContent xmlns:mc="http://schemas.openxmlformats.org/markup-compatibility/2006">
              <mc:Choice xmlns:v="urn:schemas-microsoft-com:vml" Requires="v">
                <p:oleObj spid="_x0000_s187425" name="Equation" r:id="rId7" imgW="1549080" imgH="507960" progId="">
                  <p:embed/>
                </p:oleObj>
              </mc:Choice>
              <mc:Fallback>
                <p:oleObj name="Equation" r:id="rId7" imgW="1549080" imgH="5079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6663" y="477838"/>
                        <a:ext cx="4021137" cy="1322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5316394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xfrm>
            <a:off x="457200" y="381000"/>
            <a:ext cx="8229600" cy="5516563"/>
          </a:xfrm>
        </p:spPr>
        <p:txBody>
          <a:bodyPr/>
          <a:lstStyle/>
          <a:p>
            <a:pPr>
              <a:buFontTx/>
              <a:buNone/>
            </a:pPr>
            <a:r>
              <a:rPr lang="en-US"/>
              <a:t>						 </a:t>
            </a:r>
            <a:r>
              <a:rPr lang="en-US">
                <a:solidFill>
                  <a:srgbClr val="FF0000"/>
                </a:solidFill>
              </a:rPr>
              <a:t>	          </a:t>
            </a:r>
            <a:r>
              <a:rPr lang="en-US" sz="2400" i="1">
                <a:solidFill>
                  <a:srgbClr val="FF0000"/>
                </a:solidFill>
              </a:rPr>
              <a:t>y </a:t>
            </a:r>
            <a:r>
              <a:rPr lang="en-US" sz="2400">
                <a:solidFill>
                  <a:srgbClr val="FF0000"/>
                </a:solidFill>
                <a:sym typeface="Symbol" pitchFamily="18" charset="2"/>
              </a:rPr>
              <a:t> </a:t>
            </a:r>
            <a:r>
              <a:rPr lang="en-US" sz="2400" i="1">
                <a:solidFill>
                  <a:srgbClr val="FF0000"/>
                </a:solidFill>
                <a:sym typeface="Symbol" pitchFamily="18" charset="2"/>
              </a:rPr>
              <a:t>t – u</a:t>
            </a:r>
            <a:r>
              <a:rPr lang="en-US" sz="2400">
                <a:solidFill>
                  <a:srgbClr val="FF0000"/>
                </a:solidFill>
                <a:sym typeface="Symbol" pitchFamily="18" charset="2"/>
              </a:rPr>
              <a:t>,              						             </a:t>
            </a:r>
            <a:r>
              <a:rPr lang="en-US" sz="2400" i="1">
                <a:solidFill>
                  <a:srgbClr val="FF0000"/>
                </a:solidFill>
                <a:sym typeface="Symbol" pitchFamily="18" charset="2"/>
              </a:rPr>
              <a:t>m</a:t>
            </a:r>
            <a:r>
              <a:rPr lang="en-US" sz="2400">
                <a:solidFill>
                  <a:srgbClr val="FF0000"/>
                </a:solidFill>
                <a:sym typeface="Symbol" pitchFamily="18" charset="2"/>
              </a:rPr>
              <a:t>  3</a:t>
            </a:r>
            <a:r>
              <a:rPr lang="en-US" sz="2400" i="1">
                <a:solidFill>
                  <a:srgbClr val="FF0000"/>
                </a:solidFill>
                <a:sym typeface="Symbol" pitchFamily="18" charset="2"/>
              </a:rPr>
              <a:t>tu</a:t>
            </a:r>
            <a:r>
              <a:rPr lang="en-US" sz="2400">
                <a:solidFill>
                  <a:srgbClr val="FF0000"/>
                </a:solidFill>
                <a:sym typeface="Symbol" pitchFamily="18" charset="2"/>
              </a:rPr>
              <a:t>, </a:t>
            </a:r>
          </a:p>
          <a:p>
            <a:pPr>
              <a:buFontTx/>
              <a:buNone/>
            </a:pPr>
            <a:r>
              <a:rPr lang="en-US" sz="2400">
                <a:solidFill>
                  <a:srgbClr val="FF0000"/>
                </a:solidFill>
                <a:sym typeface="Symbol" pitchFamily="18" charset="2"/>
              </a:rPr>
              <a:t>							              </a:t>
            </a:r>
            <a:r>
              <a:rPr lang="en-US" sz="2400" i="1">
                <a:solidFill>
                  <a:srgbClr val="FF0000"/>
                </a:solidFill>
                <a:sym typeface="Symbol" pitchFamily="18" charset="2"/>
              </a:rPr>
              <a:t>n</a:t>
            </a:r>
            <a:r>
              <a:rPr lang="en-US" sz="2400">
                <a:solidFill>
                  <a:srgbClr val="FF0000"/>
                </a:solidFill>
                <a:sym typeface="Symbol" pitchFamily="18" charset="2"/>
              </a:rPr>
              <a:t> </a:t>
            </a:r>
            <a:r>
              <a:rPr lang="en-US" sz="2400">
                <a:solidFill>
                  <a:srgbClr val="FF0000"/>
                </a:solidFill>
              </a:rPr>
              <a:t> </a:t>
            </a:r>
            <a:r>
              <a:rPr lang="en-US" sz="2400" i="1">
                <a:solidFill>
                  <a:srgbClr val="FF0000"/>
                </a:solidFill>
              </a:rPr>
              <a:t>t</a:t>
            </a:r>
            <a:r>
              <a:rPr lang="en-US" sz="2400" baseline="30000">
                <a:solidFill>
                  <a:srgbClr val="FF0000"/>
                </a:solidFill>
              </a:rPr>
              <a:t>3</a:t>
            </a:r>
            <a:r>
              <a:rPr lang="en-US" sz="2400">
                <a:solidFill>
                  <a:srgbClr val="FF0000"/>
                </a:solidFill>
              </a:rPr>
              <a:t> – </a:t>
            </a:r>
            <a:r>
              <a:rPr lang="en-US" sz="2400" i="1">
                <a:solidFill>
                  <a:srgbClr val="FF0000"/>
                </a:solidFill>
              </a:rPr>
              <a:t>u</a:t>
            </a:r>
            <a:r>
              <a:rPr lang="en-US" sz="2400" baseline="30000">
                <a:solidFill>
                  <a:srgbClr val="FF0000"/>
                </a:solidFill>
              </a:rPr>
              <a:t>3</a:t>
            </a:r>
            <a:endParaRPr lang="en-US" sz="2400">
              <a:solidFill>
                <a:srgbClr val="FF0000"/>
              </a:solidFill>
            </a:endParaRPr>
          </a:p>
          <a:p>
            <a:pPr>
              <a:buFontTx/>
              <a:buNone/>
            </a:pPr>
            <a:endParaRPr lang="en-US" sz="1600"/>
          </a:p>
          <a:p>
            <a:pPr>
              <a:buFontTx/>
              <a:buNone/>
            </a:pPr>
            <a:r>
              <a:rPr lang="en-US"/>
              <a:t>	Since  </a:t>
            </a:r>
            <a:r>
              <a:rPr lang="en-US" i="1"/>
              <a:t>y </a:t>
            </a:r>
            <a:r>
              <a:rPr lang="en-US">
                <a:sym typeface="Symbol" pitchFamily="18" charset="2"/>
              </a:rPr>
              <a:t></a:t>
            </a:r>
            <a:r>
              <a:rPr lang="en-US"/>
              <a:t> </a:t>
            </a:r>
            <a:r>
              <a:rPr lang="en-US" i="1"/>
              <a:t>t</a:t>
            </a:r>
            <a:r>
              <a:rPr lang="en-US"/>
              <a:t> – </a:t>
            </a:r>
            <a:r>
              <a:rPr lang="en-US" i="1"/>
              <a:t>u</a:t>
            </a:r>
            <a:r>
              <a:rPr lang="en-US"/>
              <a:t>, we now have Cardano’s formula for solving the depressed cubic.</a:t>
            </a:r>
          </a:p>
        </p:txBody>
      </p:sp>
      <p:sp>
        <p:nvSpPr>
          <p:cNvPr id="62468" name="Rectangle 4"/>
          <p:cNvSpPr>
            <a:spLocks noChangeArrowheads="1"/>
          </p:cNvSpPr>
          <p:nvPr/>
        </p:nvSpPr>
        <p:spPr bwMode="auto">
          <a:xfrm>
            <a:off x="0" y="3109913"/>
            <a:ext cx="9144000" cy="0"/>
          </a:xfrm>
          <a:prstGeom prst="rect">
            <a:avLst/>
          </a:prstGeom>
          <a:noFill/>
          <a:ln w="9525">
            <a:noFill/>
            <a:miter lim="800000"/>
            <a:headEnd/>
            <a:tailEnd/>
          </a:ln>
          <a:effectLst/>
        </p:spPr>
        <p:txBody>
          <a:bodyPr wrap="none" anchor="ctr">
            <a:spAutoFit/>
          </a:bodyPr>
          <a:lstStyle/>
          <a:p>
            <a:pPr algn="ctr"/>
            <a:endParaRPr lang="en-US"/>
          </a:p>
        </p:txBody>
      </p:sp>
      <p:sp>
        <p:nvSpPr>
          <p:cNvPr id="62470" name="Rectangle 6"/>
          <p:cNvSpPr>
            <a:spLocks noChangeArrowheads="1"/>
          </p:cNvSpPr>
          <p:nvPr/>
        </p:nvSpPr>
        <p:spPr bwMode="auto">
          <a:xfrm>
            <a:off x="0" y="3176588"/>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2469" name="Object 5"/>
          <p:cNvGraphicFramePr>
            <a:graphicFrameLocks noChangeAspect="1"/>
          </p:cNvGraphicFramePr>
          <p:nvPr/>
        </p:nvGraphicFramePr>
        <p:xfrm>
          <a:off x="3733800" y="635000"/>
          <a:ext cx="2955925" cy="960438"/>
        </p:xfrm>
        <a:graphic>
          <a:graphicData uri="http://schemas.openxmlformats.org/presentationml/2006/ole">
            <mc:AlternateContent xmlns:mc="http://schemas.openxmlformats.org/markup-compatibility/2006">
              <mc:Choice xmlns:v="urn:schemas-microsoft-com:vml" Requires="v">
                <p:oleObj spid="_x0000_s188463" name="Equation" r:id="rId5" imgW="1714320" imgH="558720" progId="">
                  <p:embed/>
                </p:oleObj>
              </mc:Choice>
              <mc:Fallback>
                <p:oleObj name="Equation" r:id="rId5" imgW="1714320" imgH="55872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635000"/>
                        <a:ext cx="2955925" cy="960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472" name="Rectangle 8"/>
          <p:cNvSpPr>
            <a:spLocks noChangeArrowheads="1"/>
          </p:cNvSpPr>
          <p:nvPr/>
        </p:nvSpPr>
        <p:spPr bwMode="auto">
          <a:xfrm>
            <a:off x="0" y="3176588"/>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2471" name="Object 7"/>
          <p:cNvGraphicFramePr>
            <a:graphicFrameLocks noChangeAspect="1"/>
          </p:cNvGraphicFramePr>
          <p:nvPr/>
        </p:nvGraphicFramePr>
        <p:xfrm>
          <a:off x="395288" y="635000"/>
          <a:ext cx="3033712" cy="1014413"/>
        </p:xfrm>
        <a:graphic>
          <a:graphicData uri="http://schemas.openxmlformats.org/presentationml/2006/ole">
            <mc:AlternateContent xmlns:mc="http://schemas.openxmlformats.org/markup-compatibility/2006">
              <mc:Choice xmlns:v="urn:schemas-microsoft-com:vml" Requires="v">
                <p:oleObj spid="_x0000_s188464" name="Equation" r:id="rId7" imgW="1663560" imgH="558720" progId="">
                  <p:embed/>
                </p:oleObj>
              </mc:Choice>
              <mc:Fallback>
                <p:oleObj name="Equation" r:id="rId7" imgW="1663560" imgH="55872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5288" y="635000"/>
                        <a:ext cx="3033712" cy="1014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474" name="Rectangle 10"/>
          <p:cNvSpPr>
            <a:spLocks noChangeArrowheads="1"/>
          </p:cNvSpPr>
          <p:nvPr/>
        </p:nvSpPr>
        <p:spPr bwMode="auto">
          <a:xfrm>
            <a:off x="0" y="2938463"/>
            <a:ext cx="9144000" cy="0"/>
          </a:xfrm>
          <a:prstGeom prst="rect">
            <a:avLst/>
          </a:prstGeom>
          <a:noFill/>
          <a:ln w="9525">
            <a:noFill/>
            <a:miter lim="800000"/>
            <a:headEnd/>
            <a:tailEnd/>
          </a:ln>
          <a:effectLst/>
        </p:spPr>
        <p:txBody>
          <a:bodyPr wrap="none" anchor="ctr">
            <a:spAutoFit/>
          </a:bodyPr>
          <a:lstStyle/>
          <a:p>
            <a:pPr algn="ctr"/>
            <a:endParaRPr lang="en-US"/>
          </a:p>
        </p:txBody>
      </p:sp>
      <p:graphicFrame>
        <p:nvGraphicFramePr>
          <p:cNvPr id="62473" name="Object 9"/>
          <p:cNvGraphicFramePr>
            <a:graphicFrameLocks noChangeAspect="1"/>
          </p:cNvGraphicFramePr>
          <p:nvPr/>
        </p:nvGraphicFramePr>
        <p:xfrm>
          <a:off x="361950" y="3527425"/>
          <a:ext cx="8172450" cy="2347913"/>
        </p:xfrm>
        <a:graphic>
          <a:graphicData uri="http://schemas.openxmlformats.org/presentationml/2006/ole">
            <mc:AlternateContent xmlns:mc="http://schemas.openxmlformats.org/markup-compatibility/2006">
              <mc:Choice xmlns:v="urn:schemas-microsoft-com:vml" Requires="v">
                <p:oleObj spid="_x0000_s188465" name="Equation" r:id="rId9" imgW="3200400" imgH="914400" progId="">
                  <p:embed/>
                </p:oleObj>
              </mc:Choice>
              <mc:Fallback>
                <p:oleObj name="Equation" r:id="rId9" imgW="3200400" imgH="914400" progId="">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1950" y="3527425"/>
                        <a:ext cx="8172450"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ustDataLst>
      <p:tags r:id="rId2"/>
    </p:custDataLst>
    <p:extLst>
      <p:ext uri="{BB962C8B-B14F-4D97-AF65-F5344CB8AC3E}">
        <p14:creationId xmlns:p14="http://schemas.microsoft.com/office/powerpoint/2010/main" val="394588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7200" y="274638"/>
            <a:ext cx="8229600" cy="1935162"/>
          </a:xfrm>
        </p:spPr>
        <p:txBody>
          <a:bodyPr/>
          <a:lstStyle/>
          <a:p>
            <a:pPr algn="l"/>
            <a:r>
              <a:rPr lang="en-US" sz="3200" dirty="0" smtClean="0"/>
              <a:t>Ex. 3:  </a:t>
            </a:r>
            <a:r>
              <a:rPr lang="en-US" sz="3200" dirty="0"/>
              <a:t>Find all solutions to</a:t>
            </a:r>
            <a:br>
              <a:rPr lang="en-US" sz="3200" dirty="0"/>
            </a:br>
            <a:r>
              <a:rPr lang="en-US" sz="3200" i="1" dirty="0"/>
              <a:t>x</a:t>
            </a:r>
            <a:r>
              <a:rPr lang="en-US" sz="3200" baseline="30000" dirty="0"/>
              <a:t>3 </a:t>
            </a:r>
            <a:r>
              <a:rPr lang="en-US" sz="3200" dirty="0"/>
              <a:t>– </a:t>
            </a:r>
            <a:r>
              <a:rPr lang="en-US" sz="3200" dirty="0" smtClean="0"/>
              <a:t>3x</a:t>
            </a:r>
            <a:r>
              <a:rPr lang="en-US" sz="3200" baseline="30000" dirty="0" smtClean="0"/>
              <a:t>2 </a:t>
            </a:r>
            <a:r>
              <a:rPr lang="en-US" sz="3200" dirty="0"/>
              <a:t>+ 3</a:t>
            </a:r>
            <a:r>
              <a:rPr lang="en-US" sz="3200" i="1" dirty="0" smtClean="0"/>
              <a:t>x</a:t>
            </a:r>
            <a:r>
              <a:rPr lang="en-US" sz="3200" dirty="0" smtClean="0"/>
              <a:t> +12 </a:t>
            </a:r>
            <a:r>
              <a:rPr lang="en-US" sz="3200" dirty="0">
                <a:sym typeface="Symbol" pitchFamily="18" charset="2"/>
              </a:rPr>
              <a:t> </a:t>
            </a:r>
            <a:r>
              <a:rPr lang="en-US" sz="3200" dirty="0" smtClean="0">
                <a:sym typeface="Symbol" pitchFamily="18" charset="2"/>
              </a:rPr>
              <a:t>0 </a:t>
            </a:r>
            <a:r>
              <a:rPr lang="en-US" sz="2000" dirty="0" smtClean="0">
                <a:sym typeface="Symbol" pitchFamily="18" charset="2"/>
              </a:rPr>
              <a:t>(8(ii) </a:t>
            </a:r>
            <a:r>
              <a:rPr lang="en-US" sz="2000" dirty="0" smtClean="0">
                <a:sym typeface="Symbol" pitchFamily="18" charset="2"/>
              </a:rPr>
              <a:t>of section 6.1 in </a:t>
            </a:r>
            <a:r>
              <a:rPr lang="en-US" sz="2000" dirty="0" err="1" smtClean="0">
                <a:sym typeface="Symbol" pitchFamily="18" charset="2"/>
              </a:rPr>
              <a:t>Nicodemi</a:t>
            </a:r>
            <a:r>
              <a:rPr lang="en-US" sz="2000" dirty="0" smtClean="0">
                <a:sym typeface="Symbol" pitchFamily="18" charset="2"/>
              </a:rPr>
              <a:t> text)</a:t>
            </a:r>
            <a:endParaRPr lang="en-US" sz="2000" dirty="0">
              <a:sym typeface="Symbol" pitchFamily="18" charset="2"/>
            </a:endParaRPr>
          </a:p>
        </p:txBody>
      </p:sp>
      <mc:AlternateContent xmlns:mc="http://schemas.openxmlformats.org/markup-compatibility/2006" xmlns:a14="http://schemas.microsoft.com/office/drawing/2010/main">
        <mc:Choice Requires="a14">
          <p:sp>
            <p:nvSpPr>
              <p:cNvPr id="71683" name="Rectangle 3"/>
              <p:cNvSpPr>
                <a:spLocks noGrp="1" noChangeArrowheads="1"/>
              </p:cNvSpPr>
              <p:nvPr>
                <p:ph type="body" idx="1"/>
              </p:nvPr>
            </p:nvSpPr>
            <p:spPr>
              <a:xfrm>
                <a:off x="457200" y="2286000"/>
                <a:ext cx="8229600" cy="1143000"/>
              </a:xfrm>
            </p:spPr>
            <p:txBody>
              <a:bodyPr/>
              <a:lstStyle/>
              <a:p>
                <a:r>
                  <a:rPr lang="en-US" dirty="0" smtClean="0"/>
                  <a:t>Substitute  </a:t>
                </a:r>
                <a:r>
                  <a:rPr lang="en-US" i="1" dirty="0"/>
                  <a:t>x</a:t>
                </a:r>
                <a:r>
                  <a:rPr lang="en-US" dirty="0"/>
                  <a:t> </a:t>
                </a:r>
                <a:r>
                  <a:rPr lang="en-US" dirty="0">
                    <a:sym typeface="Symbol" pitchFamily="18" charset="2"/>
                  </a:rPr>
                  <a:t> </a:t>
                </a:r>
                <a:r>
                  <a:rPr lang="en-US" i="1" dirty="0">
                    <a:sym typeface="Symbol" pitchFamily="18" charset="2"/>
                  </a:rPr>
                  <a:t>y</a:t>
                </a:r>
                <a:r>
                  <a:rPr lang="en-US" dirty="0">
                    <a:sym typeface="Symbol" pitchFamily="18" charset="2"/>
                  </a:rPr>
                  <a:t> – </a:t>
                </a:r>
                <a:r>
                  <a:rPr lang="en-US" i="1" dirty="0">
                    <a:sym typeface="Symbol" pitchFamily="18" charset="2"/>
                  </a:rPr>
                  <a:t>b</a:t>
                </a:r>
                <a:r>
                  <a:rPr lang="en-US" dirty="0">
                    <a:sym typeface="Symbol" pitchFamily="18" charset="2"/>
                  </a:rPr>
                  <a:t>/3</a:t>
                </a:r>
                <a:r>
                  <a:rPr lang="en-US" i="1" dirty="0">
                    <a:sym typeface="Symbol" pitchFamily="18" charset="2"/>
                  </a:rPr>
                  <a:t>a</a:t>
                </a:r>
                <a:r>
                  <a:rPr lang="en-US" dirty="0">
                    <a:sym typeface="Symbol" pitchFamily="18" charset="2"/>
                  </a:rPr>
                  <a:t>  to depress the equation  </a:t>
                </a:r>
                <a:r>
                  <a:rPr lang="en-US" i="1" dirty="0">
                    <a:sym typeface="Symbol" pitchFamily="18" charset="2"/>
                  </a:rPr>
                  <a:t>ax</a:t>
                </a:r>
                <a:r>
                  <a:rPr lang="en-US" baseline="30000" dirty="0">
                    <a:sym typeface="Symbol" pitchFamily="18" charset="2"/>
                  </a:rPr>
                  <a:t>3</a:t>
                </a:r>
                <a:r>
                  <a:rPr lang="en-US" dirty="0">
                    <a:sym typeface="Symbol" pitchFamily="18" charset="2"/>
                  </a:rPr>
                  <a:t> +</a:t>
                </a:r>
                <a:r>
                  <a:rPr lang="en-US" i="1" dirty="0">
                    <a:sym typeface="Symbol" pitchFamily="18" charset="2"/>
                  </a:rPr>
                  <a:t>bx</a:t>
                </a:r>
                <a:r>
                  <a:rPr lang="en-US" baseline="30000" dirty="0">
                    <a:sym typeface="Symbol" pitchFamily="18" charset="2"/>
                  </a:rPr>
                  <a:t>2</a:t>
                </a:r>
                <a:r>
                  <a:rPr lang="en-US" dirty="0">
                    <a:sym typeface="Symbol" pitchFamily="18" charset="2"/>
                  </a:rPr>
                  <a:t> + </a:t>
                </a:r>
                <a:r>
                  <a:rPr lang="en-US" i="1" dirty="0">
                    <a:sym typeface="Symbol" pitchFamily="18" charset="2"/>
                  </a:rPr>
                  <a:t>cx</a:t>
                </a:r>
                <a:r>
                  <a:rPr lang="en-US" dirty="0">
                    <a:sym typeface="Symbol" pitchFamily="18" charset="2"/>
                  </a:rPr>
                  <a:t> + </a:t>
                </a:r>
                <a:r>
                  <a:rPr lang="en-US" i="1" dirty="0">
                    <a:sym typeface="Symbol" pitchFamily="18" charset="2"/>
                  </a:rPr>
                  <a:t>d</a:t>
                </a:r>
                <a:r>
                  <a:rPr lang="en-US" dirty="0">
                    <a:sym typeface="Symbol" pitchFamily="18" charset="2"/>
                  </a:rPr>
                  <a:t>  0</a:t>
                </a:r>
                <a:r>
                  <a:rPr lang="en-US" dirty="0" smtClean="0">
                    <a:sym typeface="Symbol" pitchFamily="18" charset="2"/>
                  </a:rPr>
                  <a:t>.</a:t>
                </a:r>
              </a:p>
              <a:p>
                <a:pPr marL="0" indent="0">
                  <a:buNone/>
                </a:pPr>
                <a:endParaRPr lang="en-US" b="0" i="1" dirty="0" smtClean="0">
                  <a:latin typeface="Cambria Math"/>
                  <a:sym typeface="Symbol" pitchFamily="18" charset="2"/>
                </a:endParaRPr>
              </a:p>
              <a:p>
                <a:pPr marL="0" indent="0">
                  <a:buNone/>
                </a:pPr>
                <a14:m>
                  <m:oMathPara xmlns:m="http://schemas.openxmlformats.org/officeDocument/2006/math">
                    <m:oMathParaPr>
                      <m:jc m:val="left"/>
                    </m:oMathParaPr>
                    <m:oMath xmlns:m="http://schemas.openxmlformats.org/officeDocument/2006/math">
                      <m:r>
                        <a:rPr lang="en-US" b="0" i="1" smtClean="0">
                          <a:latin typeface="Cambria Math"/>
                          <a:sym typeface="Symbol" pitchFamily="18" charset="2"/>
                        </a:rPr>
                        <m:t>𝑔𝑖𝑣𝑖𝑛𝑔</m:t>
                      </m:r>
                      <m:r>
                        <a:rPr lang="en-US" b="0" i="1" smtClean="0">
                          <a:latin typeface="Cambria Math"/>
                          <a:sym typeface="Symbol" pitchFamily="18" charset="2"/>
                        </a:rPr>
                        <m:t> </m:t>
                      </m:r>
                      <m:r>
                        <a:rPr lang="en-US" b="0" i="1" smtClean="0">
                          <a:latin typeface="Cambria Math"/>
                          <a:sym typeface="Symbol" pitchFamily="18" charset="2"/>
                        </a:rPr>
                        <m:t>𝑢𝑠</m:t>
                      </m:r>
                      <m:r>
                        <a:rPr lang="en-US" b="0" i="1" smtClean="0">
                          <a:latin typeface="Cambria Math"/>
                          <a:sym typeface="Symbol" pitchFamily="18" charset="2"/>
                        </a:rPr>
                        <m:t>:</m:t>
                      </m:r>
                    </m:oMath>
                  </m:oMathPara>
                </a14:m>
                <a:endParaRPr lang="en-US" b="0" dirty="0" smtClean="0">
                  <a:sym typeface="Symbol" pitchFamily="18" charset="2"/>
                </a:endParaRPr>
              </a:p>
              <a:p>
                <a:pPr marL="0" indent="0">
                  <a:buNone/>
                </a:pPr>
                <a14:m>
                  <m:oMathPara xmlns:m="http://schemas.openxmlformats.org/officeDocument/2006/math">
                    <m:oMathParaPr>
                      <m:jc m:val="centerGroup"/>
                    </m:oMathParaPr>
                    <m:oMath xmlns:m="http://schemas.openxmlformats.org/officeDocument/2006/math">
                      <m:sSup>
                        <m:sSupPr>
                          <m:ctrlPr>
                            <a:rPr lang="en-US" i="1" smtClean="0">
                              <a:latin typeface="Cambria Math"/>
                              <a:sym typeface="Symbol" pitchFamily="18" charset="2"/>
                            </a:rPr>
                          </m:ctrlPr>
                        </m:sSupPr>
                        <m:e>
                          <m:r>
                            <a:rPr lang="en-US" b="0" i="1" smtClean="0">
                              <a:latin typeface="Cambria Math"/>
                              <a:sym typeface="Symbol" pitchFamily="18" charset="2"/>
                            </a:rPr>
                            <m:t>(</m:t>
                          </m:r>
                          <m:r>
                            <a:rPr lang="en-US" b="0" i="1" smtClean="0">
                              <a:latin typeface="Cambria Math"/>
                              <a:sym typeface="Symbol" pitchFamily="18" charset="2"/>
                            </a:rPr>
                            <m:t>𝑦</m:t>
                          </m:r>
                          <m:r>
                            <a:rPr lang="en-US" b="0" i="1" smtClean="0">
                              <a:latin typeface="Cambria Math"/>
                              <a:sym typeface="Symbol" pitchFamily="18" charset="2"/>
                            </a:rPr>
                            <m:t>+1)</m:t>
                          </m:r>
                        </m:e>
                        <m:sup>
                          <m:r>
                            <a:rPr lang="en-US" b="0" i="1" smtClean="0">
                              <a:latin typeface="Cambria Math"/>
                              <a:sym typeface="Symbol" pitchFamily="18" charset="2"/>
                            </a:rPr>
                            <m:t>3</m:t>
                          </m:r>
                        </m:sup>
                      </m:sSup>
                      <m:r>
                        <a:rPr lang="en-US" b="0" i="1" smtClean="0">
                          <a:latin typeface="Cambria Math"/>
                          <a:sym typeface="Symbol" pitchFamily="18" charset="2"/>
                        </a:rPr>
                        <m:t>−3</m:t>
                      </m:r>
                      <m:sSup>
                        <m:sSupPr>
                          <m:ctrlPr>
                            <a:rPr lang="en-US" b="0" i="1" smtClean="0">
                              <a:latin typeface="Cambria Math"/>
                              <a:sym typeface="Symbol" pitchFamily="18" charset="2"/>
                            </a:rPr>
                          </m:ctrlPr>
                        </m:sSupPr>
                        <m:e>
                          <m:d>
                            <m:dPr>
                              <m:ctrlPr>
                                <a:rPr lang="en-US" b="0" i="1" smtClean="0">
                                  <a:latin typeface="Cambria Math"/>
                                  <a:sym typeface="Symbol" pitchFamily="18" charset="2"/>
                                </a:rPr>
                              </m:ctrlPr>
                            </m:dPr>
                            <m:e>
                              <m:r>
                                <a:rPr lang="en-US" b="0" i="1" smtClean="0">
                                  <a:latin typeface="Cambria Math"/>
                                  <a:sym typeface="Symbol" pitchFamily="18" charset="2"/>
                                </a:rPr>
                                <m:t>𝑦</m:t>
                              </m:r>
                              <m:r>
                                <a:rPr lang="en-US" b="0" i="1" smtClean="0">
                                  <a:latin typeface="Cambria Math"/>
                                  <a:sym typeface="Symbol" pitchFamily="18" charset="2"/>
                                </a:rPr>
                                <m:t>+1</m:t>
                              </m:r>
                            </m:e>
                          </m:d>
                        </m:e>
                        <m:sup>
                          <m:r>
                            <a:rPr lang="en-US" b="0" i="1" smtClean="0">
                              <a:latin typeface="Cambria Math"/>
                              <a:sym typeface="Symbol" pitchFamily="18" charset="2"/>
                            </a:rPr>
                            <m:t>2</m:t>
                          </m:r>
                        </m:sup>
                      </m:sSup>
                      <m:r>
                        <a:rPr lang="en-US" b="0" i="1" smtClean="0">
                          <a:latin typeface="Cambria Math"/>
                          <a:sym typeface="Symbol" pitchFamily="18" charset="2"/>
                        </a:rPr>
                        <m:t>+3</m:t>
                      </m:r>
                      <m:d>
                        <m:dPr>
                          <m:ctrlPr>
                            <a:rPr lang="en-US" b="0" i="1" smtClean="0">
                              <a:latin typeface="Cambria Math"/>
                              <a:sym typeface="Symbol" pitchFamily="18" charset="2"/>
                            </a:rPr>
                          </m:ctrlPr>
                        </m:dPr>
                        <m:e>
                          <m:r>
                            <a:rPr lang="en-US" b="0" i="1" smtClean="0">
                              <a:latin typeface="Cambria Math"/>
                              <a:sym typeface="Symbol" pitchFamily="18" charset="2"/>
                            </a:rPr>
                            <m:t>𝑦</m:t>
                          </m:r>
                          <m:r>
                            <a:rPr lang="en-US" b="0" i="1" smtClean="0">
                              <a:latin typeface="Cambria Math"/>
                              <a:sym typeface="Symbol" pitchFamily="18" charset="2"/>
                            </a:rPr>
                            <m:t>+1</m:t>
                          </m:r>
                        </m:e>
                      </m:d>
                      <m:r>
                        <a:rPr lang="en-US" b="0" i="1" smtClean="0">
                          <a:latin typeface="Cambria Math"/>
                          <a:sym typeface="Symbol" pitchFamily="18" charset="2"/>
                        </a:rPr>
                        <m:t>+12=0</m:t>
                      </m:r>
                    </m:oMath>
                  </m:oMathPara>
                </a14:m>
                <a:endParaRPr lang="en-US" b="0" dirty="0" smtClean="0">
                  <a:sym typeface="Symbol" pitchFamily="18" charset="2"/>
                </a:endParaRPr>
              </a:p>
              <a:p>
                <a:pPr marL="0" indent="0">
                  <a:buNone/>
                </a:pPr>
                <a14:m>
                  <m:oMathPara xmlns:m="http://schemas.openxmlformats.org/officeDocument/2006/math">
                    <m:oMathParaPr>
                      <m:jc m:val="centerGroup"/>
                    </m:oMathParaPr>
                    <m:oMath xmlns:m="http://schemas.openxmlformats.org/officeDocument/2006/math">
                      <m:sSup>
                        <m:sSupPr>
                          <m:ctrlPr>
                            <a:rPr lang="en-US" i="1" smtClean="0">
                              <a:latin typeface="Cambria Math"/>
                              <a:sym typeface="Symbol" pitchFamily="18" charset="2"/>
                            </a:rPr>
                          </m:ctrlPr>
                        </m:sSupPr>
                        <m:e>
                          <m:r>
                            <a:rPr lang="en-US" b="0" i="1" smtClean="0">
                              <a:latin typeface="Cambria Math"/>
                              <a:sym typeface="Symbol" pitchFamily="18" charset="2"/>
                            </a:rPr>
                            <m:t>𝑦</m:t>
                          </m:r>
                        </m:e>
                        <m:sup>
                          <m:r>
                            <a:rPr lang="en-US" b="0" i="1" smtClean="0">
                              <a:latin typeface="Cambria Math"/>
                              <a:sym typeface="Symbol" pitchFamily="18" charset="2"/>
                            </a:rPr>
                            <m:t>3</m:t>
                          </m:r>
                        </m:sup>
                      </m:sSup>
                      <m:r>
                        <a:rPr lang="en-US" b="0" i="1" smtClean="0">
                          <a:latin typeface="Cambria Math"/>
                          <a:sym typeface="Symbol" pitchFamily="18" charset="2"/>
                        </a:rPr>
                        <m:t>+13=0</m:t>
                      </m:r>
                    </m:oMath>
                  </m:oMathPara>
                </a14:m>
                <a:endParaRPr lang="en-US" dirty="0">
                  <a:sym typeface="Symbol" pitchFamily="18" charset="2"/>
                </a:endParaRPr>
              </a:p>
            </p:txBody>
          </p:sp>
        </mc:Choice>
        <mc:Fallback xmlns="">
          <p:sp>
            <p:nvSpPr>
              <p:cNvPr id="71683" name="Rectangle 3"/>
              <p:cNvSpPr>
                <a:spLocks noGrp="1" noRot="1" noChangeAspect="1" noMove="1" noResize="1" noEditPoints="1" noAdjustHandles="1" noChangeArrowheads="1" noChangeShapeType="1" noTextEdit="1"/>
              </p:cNvSpPr>
              <p:nvPr>
                <p:ph type="body" idx="1"/>
              </p:nvPr>
            </p:nvSpPr>
            <p:spPr>
              <a:xfrm>
                <a:off x="457200" y="2286000"/>
                <a:ext cx="8229600" cy="1143000"/>
              </a:xfrm>
              <a:blipFill rotWithShape="1">
                <a:blip r:embed="rId4"/>
                <a:stretch>
                  <a:fillRect l="-1630" t="-6915" b="-167553"/>
                </a:stretch>
              </a:blipFill>
            </p:spPr>
            <p:txBody>
              <a:bodyPr/>
              <a:lstStyle/>
              <a:p>
                <a:r>
                  <a:rPr lang="en-US">
                    <a:noFill/>
                  </a:rPr>
                  <a:t> </a:t>
                </a:r>
              </a:p>
            </p:txBody>
          </p:sp>
        </mc:Fallback>
      </mc:AlternateContent>
      <p:sp>
        <p:nvSpPr>
          <p:cNvPr id="71687" name="Rectangle 7"/>
          <p:cNvSpPr>
            <a:spLocks noChangeArrowheads="1"/>
          </p:cNvSpPr>
          <p:nvPr/>
        </p:nvSpPr>
        <p:spPr bwMode="auto">
          <a:xfrm>
            <a:off x="0" y="3081338"/>
            <a:ext cx="9144000" cy="0"/>
          </a:xfrm>
          <a:prstGeom prst="rect">
            <a:avLst/>
          </a:prstGeom>
          <a:noFill/>
          <a:ln w="9525">
            <a:noFill/>
            <a:miter lim="800000"/>
            <a:headEnd/>
            <a:tailEnd/>
          </a:ln>
          <a:effectLst/>
        </p:spPr>
        <p:txBody>
          <a:bodyPr wrap="none" anchor="ctr">
            <a:spAutoFit/>
          </a:bodyPr>
          <a:lstStyle/>
          <a:p>
            <a:pPr algn="ctr"/>
            <a:endParaRPr lang="en-US"/>
          </a:p>
        </p:txBody>
      </p:sp>
    </p:spTree>
    <p:custDataLst>
      <p:tags r:id="rId1"/>
    </p:custDataLst>
    <p:extLst>
      <p:ext uri="{BB962C8B-B14F-4D97-AF65-F5344CB8AC3E}">
        <p14:creationId xmlns:p14="http://schemas.microsoft.com/office/powerpoint/2010/main" val="7136106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73731" name="Rectangle 3"/>
              <p:cNvSpPr>
                <a:spLocks noGrp="1" noChangeArrowheads="1"/>
              </p:cNvSpPr>
              <p:nvPr>
                <p:ph type="body" idx="1"/>
              </p:nvPr>
            </p:nvSpPr>
            <p:spPr>
              <a:xfrm>
                <a:off x="457200" y="762000"/>
                <a:ext cx="8229600" cy="5364163"/>
              </a:xfrm>
            </p:spPr>
            <p:txBody>
              <a:bodyPr/>
              <a:lstStyle/>
              <a:p>
                <a:r>
                  <a:rPr lang="en-US" dirty="0" smtClean="0"/>
                  <a:t>Using </a:t>
                </a:r>
                <a:r>
                  <a:rPr lang="en-US" dirty="0" err="1"/>
                  <a:t>Cardano’s</a:t>
                </a:r>
                <a:r>
                  <a:rPr lang="en-US" dirty="0"/>
                  <a:t> formula</a:t>
                </a:r>
              </a:p>
              <a:p>
                <a:pPr>
                  <a:buFontTx/>
                  <a:buNone/>
                </a:pPr>
                <a:endParaRPr lang="en-US" dirty="0"/>
              </a:p>
              <a:p>
                <a:pPr>
                  <a:buFontTx/>
                  <a:buNone/>
                </a:pPr>
                <a:endParaRPr lang="en-US" dirty="0"/>
              </a:p>
              <a:p>
                <a:pPr>
                  <a:buFontTx/>
                  <a:buNone/>
                </a:pPr>
                <a:r>
                  <a:rPr lang="en-US" dirty="0"/>
                  <a:t>	to solve the depressed </a:t>
                </a:r>
                <a:r>
                  <a:rPr lang="en-US" dirty="0" smtClean="0"/>
                  <a:t>equation:</a:t>
                </a:r>
              </a:p>
              <a:p>
                <a:pPr>
                  <a:buFontTx/>
                  <a:buNone/>
                </a:pPr>
                <a14:m>
                  <m:oMathPara xmlns:m="http://schemas.openxmlformats.org/officeDocument/2006/math">
                    <m:oMathParaPr>
                      <m:jc m:val="centerGroup"/>
                    </m:oMathParaPr>
                    <m:oMath xmlns:m="http://schemas.openxmlformats.org/officeDocument/2006/math">
                      <m:sSup>
                        <m:sSupPr>
                          <m:ctrlPr>
                            <a:rPr lang="en-US" i="1" smtClean="0">
                              <a:latin typeface="Cambria Math"/>
                            </a:rPr>
                          </m:ctrlPr>
                        </m:sSupPr>
                        <m:e>
                          <m:r>
                            <a:rPr lang="en-US" b="0" i="1" smtClean="0">
                              <a:latin typeface="Cambria Math"/>
                            </a:rPr>
                            <m:t>𝑦</m:t>
                          </m:r>
                        </m:e>
                        <m:sup>
                          <m:r>
                            <a:rPr lang="en-US" b="0" i="1" smtClean="0">
                              <a:latin typeface="Cambria Math"/>
                            </a:rPr>
                            <m:t>3</m:t>
                          </m:r>
                        </m:sup>
                      </m:sSup>
                      <m:r>
                        <a:rPr lang="en-US" b="0" i="1" smtClean="0">
                          <a:latin typeface="Cambria Math"/>
                        </a:rPr>
                        <m:t>+0</m:t>
                      </m:r>
                      <m:r>
                        <a:rPr lang="en-US" b="0" i="1" smtClean="0">
                          <a:latin typeface="Cambria Math"/>
                          <a:ea typeface="Cambria Math"/>
                        </a:rPr>
                        <m:t>∙</m:t>
                      </m:r>
                      <m:r>
                        <a:rPr lang="en-US" b="0" i="1" smtClean="0">
                          <a:latin typeface="Cambria Math"/>
                          <a:ea typeface="Cambria Math"/>
                        </a:rPr>
                        <m:t>𝑦</m:t>
                      </m:r>
                      <m:r>
                        <a:rPr lang="en-US" b="0" i="1" smtClean="0">
                          <a:latin typeface="Cambria Math"/>
                          <a:ea typeface="Cambria Math"/>
                        </a:rPr>
                        <m:t>=−13;</m:t>
                      </m:r>
                      <m:r>
                        <a:rPr lang="en-US" b="0" i="1" smtClean="0">
                          <a:latin typeface="Cambria Math"/>
                          <a:ea typeface="Cambria Math"/>
                        </a:rPr>
                        <m:t>𝑚</m:t>
                      </m:r>
                      <m:r>
                        <a:rPr lang="en-US" b="0" i="1" smtClean="0">
                          <a:latin typeface="Cambria Math"/>
                          <a:ea typeface="Cambria Math"/>
                        </a:rPr>
                        <m:t>=0 </m:t>
                      </m:r>
                      <m:r>
                        <a:rPr lang="en-US" b="0" i="1" smtClean="0">
                          <a:latin typeface="Cambria Math"/>
                          <a:ea typeface="Cambria Math"/>
                        </a:rPr>
                        <m:t>𝑎𝑛𝑑</m:t>
                      </m:r>
                      <m:r>
                        <a:rPr lang="en-US" b="0" i="1" smtClean="0">
                          <a:latin typeface="Cambria Math"/>
                          <a:ea typeface="Cambria Math"/>
                        </a:rPr>
                        <m:t> </m:t>
                      </m:r>
                      <m:r>
                        <a:rPr lang="en-US" b="0" i="1" smtClean="0">
                          <a:latin typeface="Cambria Math"/>
                          <a:ea typeface="Cambria Math"/>
                        </a:rPr>
                        <m:t>𝑛</m:t>
                      </m:r>
                      <m:r>
                        <a:rPr lang="en-US" b="0" i="1" smtClean="0">
                          <a:latin typeface="Cambria Math"/>
                          <a:ea typeface="Cambria Math"/>
                        </a:rPr>
                        <m:t>=−13</m:t>
                      </m:r>
                    </m:oMath>
                  </m:oMathPara>
                </a14:m>
                <a:endParaRPr lang="en-US" b="0" dirty="0" smtClean="0">
                  <a:ea typeface="Cambria Math"/>
                </a:endParaRPr>
              </a:p>
              <a:p>
                <a:pPr>
                  <a:buFontTx/>
                  <a:buNone/>
                </a:pPr>
                <a:endParaRPr lang="en-US" dirty="0" smtClean="0"/>
              </a:p>
              <a:p>
                <a:pPr>
                  <a:buFontTx/>
                  <a:buNone/>
                </a:pPr>
                <a14:m>
                  <m:oMathPara xmlns:m="http://schemas.openxmlformats.org/officeDocument/2006/math">
                    <m:oMathParaPr>
                      <m:jc m:val="centerGroup"/>
                    </m:oMathParaPr>
                    <m:oMath xmlns:m="http://schemas.openxmlformats.org/officeDocument/2006/math">
                      <m:r>
                        <a:rPr lang="en-US" b="0" i="1" smtClean="0">
                          <a:latin typeface="Cambria Math"/>
                        </a:rPr>
                        <m:t>𝑦</m:t>
                      </m:r>
                      <m:r>
                        <a:rPr lang="en-US" b="0" i="1" smtClean="0">
                          <a:latin typeface="Cambria Math"/>
                        </a:rPr>
                        <m:t>=</m:t>
                      </m:r>
                      <m:rad>
                        <m:radPr>
                          <m:ctrlPr>
                            <a:rPr lang="en-US" b="0" i="1" smtClean="0">
                              <a:latin typeface="Cambria Math"/>
                            </a:rPr>
                          </m:ctrlPr>
                        </m:radPr>
                        <m:deg>
                          <m:r>
                            <m:rPr>
                              <m:brk m:alnAt="7"/>
                            </m:rPr>
                            <a:rPr lang="en-US" b="0" i="1" smtClean="0">
                              <a:latin typeface="Cambria Math"/>
                            </a:rPr>
                            <m:t>3</m:t>
                          </m:r>
                        </m:deg>
                        <m:e>
                          <m:f>
                            <m:fPr>
                              <m:ctrlPr>
                                <a:rPr lang="en-US" b="0" i="1" smtClean="0">
                                  <a:latin typeface="Cambria Math"/>
                                </a:rPr>
                              </m:ctrlPr>
                            </m:fPr>
                            <m:num>
                              <m:r>
                                <a:rPr lang="en-US" b="0" i="1" smtClean="0">
                                  <a:latin typeface="Cambria Math"/>
                                </a:rPr>
                                <m:t>−13</m:t>
                              </m:r>
                            </m:num>
                            <m:den>
                              <m:r>
                                <a:rPr lang="en-US" b="0" i="1" smtClean="0">
                                  <a:latin typeface="Cambria Math"/>
                                </a:rPr>
                                <m:t>2</m:t>
                              </m:r>
                            </m:den>
                          </m:f>
                          <m:r>
                            <a:rPr lang="en-US" b="0" i="1" smtClean="0">
                              <a:latin typeface="Cambria Math"/>
                            </a:rPr>
                            <m:t>+</m:t>
                          </m:r>
                          <m:f>
                            <m:fPr>
                              <m:ctrlPr>
                                <a:rPr lang="en-US" b="0" i="1" smtClean="0">
                                  <a:latin typeface="Cambria Math"/>
                                </a:rPr>
                              </m:ctrlPr>
                            </m:fPr>
                            <m:num>
                              <m:r>
                                <a:rPr lang="en-US" b="0" i="1" smtClean="0">
                                  <a:latin typeface="Cambria Math"/>
                                </a:rPr>
                                <m:t>13</m:t>
                              </m:r>
                            </m:num>
                            <m:den>
                              <m:r>
                                <a:rPr lang="en-US" b="0" i="1" smtClean="0">
                                  <a:latin typeface="Cambria Math"/>
                                </a:rPr>
                                <m:t>2</m:t>
                              </m:r>
                            </m:den>
                          </m:f>
                        </m:e>
                      </m:rad>
                      <m:r>
                        <a:rPr lang="en-US" b="0" i="1" smtClean="0">
                          <a:latin typeface="Cambria Math"/>
                        </a:rPr>
                        <m:t>−</m:t>
                      </m:r>
                      <m:rad>
                        <m:radPr>
                          <m:ctrlPr>
                            <a:rPr lang="en-US" i="1">
                              <a:latin typeface="Cambria Math"/>
                            </a:rPr>
                          </m:ctrlPr>
                        </m:radPr>
                        <m:deg>
                          <m:r>
                            <m:rPr>
                              <m:brk m:alnAt="7"/>
                            </m:rPr>
                            <a:rPr lang="en-US" i="1">
                              <a:latin typeface="Cambria Math"/>
                            </a:rPr>
                            <m:t>3</m:t>
                          </m:r>
                        </m:deg>
                        <m:e>
                          <m:f>
                            <m:fPr>
                              <m:ctrlPr>
                                <a:rPr lang="en-US" i="1">
                                  <a:latin typeface="Cambria Math"/>
                                </a:rPr>
                              </m:ctrlPr>
                            </m:fPr>
                            <m:num>
                              <m:r>
                                <a:rPr lang="en-US" i="1">
                                  <a:latin typeface="Cambria Math"/>
                                </a:rPr>
                                <m:t>13</m:t>
                              </m:r>
                            </m:num>
                            <m:den>
                              <m:r>
                                <a:rPr lang="en-US" i="1">
                                  <a:latin typeface="Cambria Math"/>
                                </a:rPr>
                                <m:t>2</m:t>
                              </m:r>
                            </m:den>
                          </m:f>
                          <m:r>
                            <a:rPr lang="en-US" i="1">
                              <a:latin typeface="Cambria Math"/>
                            </a:rPr>
                            <m:t>+</m:t>
                          </m:r>
                          <m:f>
                            <m:fPr>
                              <m:ctrlPr>
                                <a:rPr lang="en-US" i="1">
                                  <a:latin typeface="Cambria Math"/>
                                </a:rPr>
                              </m:ctrlPr>
                            </m:fPr>
                            <m:num>
                              <m:r>
                                <a:rPr lang="en-US" i="1">
                                  <a:latin typeface="Cambria Math"/>
                                </a:rPr>
                                <m:t>13</m:t>
                              </m:r>
                            </m:num>
                            <m:den>
                              <m:r>
                                <a:rPr lang="en-US" i="1">
                                  <a:latin typeface="Cambria Math"/>
                                </a:rPr>
                                <m:t>2</m:t>
                              </m:r>
                            </m:den>
                          </m:f>
                        </m:e>
                      </m:rad>
                      <m:r>
                        <a:rPr lang="en-US" b="0" i="1" smtClean="0">
                          <a:latin typeface="Cambria Math"/>
                        </a:rPr>
                        <m:t>=</m:t>
                      </m:r>
                      <m:r>
                        <a:rPr lang="en-US" b="0" i="1" smtClean="0">
                          <a:solidFill>
                            <a:srgbClr val="FF0000"/>
                          </a:solidFill>
                          <a:latin typeface="Cambria Math"/>
                        </a:rPr>
                        <m:t>−</m:t>
                      </m:r>
                      <m:rad>
                        <m:radPr>
                          <m:ctrlPr>
                            <a:rPr lang="en-US" i="1">
                              <a:solidFill>
                                <a:srgbClr val="FF0000"/>
                              </a:solidFill>
                              <a:latin typeface="Cambria Math"/>
                            </a:rPr>
                          </m:ctrlPr>
                        </m:radPr>
                        <m:deg>
                          <m:r>
                            <m:rPr>
                              <m:brk m:alnAt="7"/>
                            </m:rPr>
                            <a:rPr lang="en-US" i="1">
                              <a:solidFill>
                                <a:srgbClr val="FF0000"/>
                              </a:solidFill>
                              <a:latin typeface="Cambria Math"/>
                            </a:rPr>
                            <m:t>3</m:t>
                          </m:r>
                        </m:deg>
                        <m:e>
                          <m:r>
                            <a:rPr lang="en-US" b="0" i="1" smtClean="0">
                              <a:solidFill>
                                <a:srgbClr val="FF0000"/>
                              </a:solidFill>
                              <a:latin typeface="Cambria Math"/>
                            </a:rPr>
                            <m:t>13</m:t>
                          </m:r>
                        </m:e>
                      </m:rad>
                      <m:r>
                        <a:rPr lang="en-US" b="0" i="1" smtClean="0">
                          <a:solidFill>
                            <a:srgbClr val="FF0000"/>
                          </a:solidFill>
                          <a:latin typeface="Cambria Math"/>
                        </a:rPr>
                        <m:t>=</m:t>
                      </m:r>
                      <m:r>
                        <a:rPr lang="en-US" b="0" i="1" smtClean="0">
                          <a:solidFill>
                            <a:srgbClr val="FF0000"/>
                          </a:solidFill>
                          <a:latin typeface="Cambria Math"/>
                        </a:rPr>
                        <m:t>𝑥</m:t>
                      </m:r>
                      <m:r>
                        <a:rPr lang="en-US" b="0" i="1" smtClean="0">
                          <a:solidFill>
                            <a:srgbClr val="FF0000"/>
                          </a:solidFill>
                          <a:latin typeface="Cambria Math"/>
                        </a:rPr>
                        <m:t>−1</m:t>
                      </m:r>
                    </m:oMath>
                  </m:oMathPara>
                </a14:m>
                <a:endParaRPr lang="en-US" dirty="0" smtClean="0"/>
              </a:p>
              <a:p>
                <a:pPr>
                  <a:buFontTx/>
                  <a:buNone/>
                </a:pPr>
                <a:r>
                  <a:rPr lang="en-US" dirty="0" smtClean="0"/>
                  <a:t>Thus </a:t>
                </a:r>
                <a14:m>
                  <m:oMath xmlns:m="http://schemas.openxmlformats.org/officeDocument/2006/math">
                    <m:r>
                      <a:rPr lang="en-US" b="0" i="1" smtClean="0">
                        <a:latin typeface="Cambria Math"/>
                      </a:rPr>
                      <m:t>𝑥</m:t>
                    </m:r>
                    <m:r>
                      <a:rPr lang="en-US" b="0" i="1" smtClean="0">
                        <a:latin typeface="Cambria Math"/>
                      </a:rPr>
                      <m:t>=1−</m:t>
                    </m:r>
                    <m:rad>
                      <m:radPr>
                        <m:ctrlPr>
                          <a:rPr lang="en-US" b="0" i="1" smtClean="0">
                            <a:solidFill>
                              <a:srgbClr val="0070C0"/>
                            </a:solidFill>
                            <a:latin typeface="Cambria Math"/>
                          </a:rPr>
                        </m:ctrlPr>
                      </m:radPr>
                      <m:deg>
                        <m:r>
                          <m:rPr>
                            <m:brk m:alnAt="7"/>
                          </m:rPr>
                          <a:rPr lang="en-US" b="0" i="1" smtClean="0">
                            <a:solidFill>
                              <a:srgbClr val="0070C0"/>
                            </a:solidFill>
                            <a:latin typeface="Cambria Math"/>
                          </a:rPr>
                          <m:t>3</m:t>
                        </m:r>
                      </m:deg>
                      <m:e>
                        <m:r>
                          <a:rPr lang="en-US" b="0" i="1" smtClean="0">
                            <a:solidFill>
                              <a:srgbClr val="0070C0"/>
                            </a:solidFill>
                            <a:latin typeface="Cambria Math"/>
                          </a:rPr>
                          <m:t>13</m:t>
                        </m:r>
                      </m:e>
                    </m:rad>
                  </m:oMath>
                </a14:m>
                <a:r>
                  <a:rPr lang="en-US" dirty="0" smtClean="0"/>
                  <a:t> is a root of the original eq</a:t>
                </a:r>
                <a:r>
                  <a:rPr lang="en-US" dirty="0" smtClean="0"/>
                  <a:t>.</a:t>
                </a:r>
                <a:r>
                  <a:rPr lang="en-US" dirty="0" smtClean="0"/>
                  <a:t>, since our substitution was </a:t>
                </a:r>
                <a14:m>
                  <m:oMath xmlns:m="http://schemas.openxmlformats.org/officeDocument/2006/math">
                    <m:r>
                      <a:rPr lang="en-US" b="0" i="1" smtClean="0">
                        <a:latin typeface="Cambria Math"/>
                      </a:rPr>
                      <m:t>𝑥</m:t>
                    </m:r>
                    <m:r>
                      <a:rPr lang="en-US" b="0" i="1" smtClean="0">
                        <a:latin typeface="Cambria Math"/>
                      </a:rPr>
                      <m:t>=</m:t>
                    </m:r>
                    <m:r>
                      <a:rPr lang="en-US" b="0" i="1" smtClean="0">
                        <a:latin typeface="Cambria Math"/>
                      </a:rPr>
                      <m:t>𝑦</m:t>
                    </m:r>
                    <m:r>
                      <a:rPr lang="en-US" b="0" i="1" smtClean="0">
                        <a:latin typeface="Cambria Math"/>
                      </a:rPr>
                      <m:t>+1</m:t>
                    </m:r>
                  </m:oMath>
                </a14:m>
                <a:endParaRPr lang="en-US" dirty="0" smtClean="0"/>
              </a:p>
            </p:txBody>
          </p:sp>
        </mc:Choice>
        <mc:Fallback>
          <p:sp>
            <p:nvSpPr>
              <p:cNvPr id="73731" name="Rectangle 3"/>
              <p:cNvSpPr>
                <a:spLocks noGrp="1" noRot="1" noChangeAspect="1" noMove="1" noResize="1" noEditPoints="1" noAdjustHandles="1" noChangeArrowheads="1" noChangeShapeType="1" noTextEdit="1"/>
              </p:cNvSpPr>
              <p:nvPr>
                <p:ph type="body" idx="1"/>
              </p:nvPr>
            </p:nvSpPr>
            <p:spPr>
              <a:xfrm>
                <a:off x="457200" y="762000"/>
                <a:ext cx="8229600" cy="5364163"/>
              </a:xfrm>
              <a:blipFill rotWithShape="1">
                <a:blip r:embed="rId5"/>
                <a:stretch>
                  <a:fillRect l="-1704" t="-1477" b="-8068"/>
                </a:stretch>
              </a:blipFill>
            </p:spPr>
            <p:txBody>
              <a:bodyPr/>
              <a:lstStyle/>
              <a:p>
                <a:r>
                  <a:rPr lang="en-US">
                    <a:noFill/>
                  </a:rPr>
                  <a:t> </a:t>
                </a:r>
              </a:p>
            </p:txBody>
          </p:sp>
        </mc:Fallback>
      </mc:AlternateContent>
      <p:graphicFrame>
        <p:nvGraphicFramePr>
          <p:cNvPr id="73735" name="Object 7"/>
          <p:cNvGraphicFramePr>
            <a:graphicFrameLocks noChangeAspect="1"/>
          </p:cNvGraphicFramePr>
          <p:nvPr/>
        </p:nvGraphicFramePr>
        <p:xfrm>
          <a:off x="987425" y="1524000"/>
          <a:ext cx="7165975" cy="914400"/>
        </p:xfrm>
        <a:graphic>
          <a:graphicData uri="http://schemas.openxmlformats.org/presentationml/2006/ole">
            <mc:AlternateContent xmlns:mc="http://schemas.openxmlformats.org/markup-compatibility/2006">
              <mc:Choice xmlns:v="urn:schemas-microsoft-com:vml" Requires="v">
                <p:oleObj spid="_x0000_s189457" name="Equation" r:id="rId6" imgW="4305240" imgH="545760" progId="">
                  <p:embed/>
                </p:oleObj>
              </mc:Choice>
              <mc:Fallback>
                <p:oleObj name="Equation" r:id="rId6" imgW="4305240" imgH="545760"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7425" y="1524000"/>
                        <a:ext cx="7165975"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3737" name="Rectangle 9"/>
          <p:cNvSpPr>
            <a:spLocks noChangeArrowheads="1"/>
          </p:cNvSpPr>
          <p:nvPr/>
        </p:nvSpPr>
        <p:spPr bwMode="auto">
          <a:xfrm>
            <a:off x="0" y="2914650"/>
            <a:ext cx="9144000" cy="0"/>
          </a:xfrm>
          <a:prstGeom prst="rect">
            <a:avLst/>
          </a:prstGeom>
          <a:noFill/>
          <a:ln w="9525">
            <a:noFill/>
            <a:miter lim="800000"/>
            <a:headEnd/>
            <a:tailEnd/>
          </a:ln>
          <a:effectLst/>
        </p:spPr>
        <p:txBody>
          <a:bodyPr wrap="none" anchor="ctr">
            <a:spAutoFit/>
          </a:bodyPr>
          <a:lstStyle/>
          <a:p>
            <a:pPr algn="ctr"/>
            <a:endParaRPr lang="en-US"/>
          </a:p>
        </p:txBody>
      </p:sp>
      <p:cxnSp>
        <p:nvCxnSpPr>
          <p:cNvPr id="3" name="Straight Arrow Connector 2"/>
          <p:cNvCxnSpPr/>
          <p:nvPr/>
        </p:nvCxnSpPr>
        <p:spPr>
          <a:xfrm flipV="1">
            <a:off x="1905000" y="3276600"/>
            <a:ext cx="3276600" cy="1905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2"/>
    </p:custDataLst>
    <p:extLst>
      <p:ext uri="{BB962C8B-B14F-4D97-AF65-F5344CB8AC3E}">
        <p14:creationId xmlns:p14="http://schemas.microsoft.com/office/powerpoint/2010/main" val="16733604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75779" name="Rectangle 3"/>
              <p:cNvSpPr>
                <a:spLocks noGrp="1" noChangeArrowheads="1"/>
              </p:cNvSpPr>
              <p:nvPr>
                <p:ph type="body" idx="1"/>
              </p:nvPr>
            </p:nvSpPr>
            <p:spPr>
              <a:xfrm>
                <a:off x="457200" y="609600"/>
                <a:ext cx="8229600" cy="5257800"/>
              </a:xfrm>
            </p:spPr>
            <p:txBody>
              <a:bodyPr/>
              <a:lstStyle/>
              <a:p>
                <a:r>
                  <a:rPr lang="en-US" dirty="0" smtClean="0"/>
                  <a:t>Use algebra </a:t>
                </a:r>
                <a:r>
                  <a:rPr lang="en-US" sz="2000" dirty="0" smtClean="0"/>
                  <a:t>(base-x division) </a:t>
                </a:r>
                <a:r>
                  <a:rPr lang="en-US" dirty="0"/>
                  <a:t>to find, if possible, the other solutions to the depressed equation.</a:t>
                </a:r>
              </a:p>
              <a:p>
                <a:pPr>
                  <a:buFontTx/>
                  <a:buNone/>
                </a:pPr>
                <a:endParaRPr lang="en-US" sz="1200" dirty="0"/>
              </a:p>
              <a:p>
                <a:pPr lvl="1">
                  <a:buFont typeface="Wingdings" pitchFamily="2" charset="2"/>
                  <a:buNone/>
                </a:pPr>
                <a:r>
                  <a:rPr lang="en-US" i="1" dirty="0"/>
                  <a:t>	</a:t>
                </a:r>
                <a14:m>
                  <m:oMath xmlns:m="http://schemas.openxmlformats.org/officeDocument/2006/math">
                    <m:r>
                      <a:rPr lang="en-US" b="0" i="1" smtClean="0">
                        <a:latin typeface="Cambria Math"/>
                      </a:rPr>
                      <m:t>𝑦</m:t>
                    </m:r>
                    <m:r>
                      <a:rPr lang="en-US" b="0" i="1" smtClean="0">
                        <a:latin typeface="Cambria Math"/>
                      </a:rPr>
                      <m:t>=−</m:t>
                    </m:r>
                    <m:rad>
                      <m:radPr>
                        <m:ctrlPr>
                          <a:rPr lang="en-US" b="0" i="1" smtClean="0">
                            <a:latin typeface="Cambria Math"/>
                          </a:rPr>
                        </m:ctrlPr>
                      </m:radPr>
                      <m:deg>
                        <m:r>
                          <m:rPr>
                            <m:brk m:alnAt="7"/>
                          </m:rPr>
                          <a:rPr lang="en-US" b="0" i="1" smtClean="0">
                            <a:latin typeface="Cambria Math"/>
                          </a:rPr>
                          <m:t>3</m:t>
                        </m:r>
                      </m:deg>
                      <m:e>
                        <m:r>
                          <a:rPr lang="en-US" b="0" i="1" smtClean="0">
                            <a:latin typeface="Cambria Math"/>
                          </a:rPr>
                          <m:t>13</m:t>
                        </m:r>
                      </m:e>
                    </m:rad>
                  </m:oMath>
                </a14:m>
                <a:r>
                  <a:rPr lang="en-US" dirty="0" smtClean="0">
                    <a:sym typeface="Symbol" pitchFamily="18" charset="2"/>
                  </a:rPr>
                  <a:t> </a:t>
                </a:r>
                <a:r>
                  <a:rPr lang="en-US" dirty="0">
                    <a:sym typeface="Symbol" pitchFamily="18" charset="2"/>
                  </a:rPr>
                  <a:t>is a solution to  </a:t>
                </a:r>
                <a14:m>
                  <m:oMath xmlns:m="http://schemas.openxmlformats.org/officeDocument/2006/math">
                    <m:sSup>
                      <m:sSupPr>
                        <m:ctrlPr>
                          <a:rPr lang="en-US" i="1" smtClean="0">
                            <a:latin typeface="Cambria Math"/>
                            <a:sym typeface="Symbol" pitchFamily="18" charset="2"/>
                          </a:rPr>
                        </m:ctrlPr>
                      </m:sSupPr>
                      <m:e>
                        <m:r>
                          <a:rPr lang="en-US" b="0" i="1" smtClean="0">
                            <a:latin typeface="Cambria Math"/>
                            <a:sym typeface="Symbol" pitchFamily="18" charset="2"/>
                          </a:rPr>
                          <m:t>𝑦</m:t>
                        </m:r>
                      </m:e>
                      <m:sup>
                        <m:r>
                          <a:rPr lang="en-US" b="0" i="1" smtClean="0">
                            <a:latin typeface="Cambria Math"/>
                            <a:sym typeface="Symbol" pitchFamily="18" charset="2"/>
                          </a:rPr>
                          <m:t>3</m:t>
                        </m:r>
                      </m:sup>
                    </m:sSup>
                    <m:r>
                      <a:rPr lang="en-US" b="0" i="1" smtClean="0">
                        <a:latin typeface="Cambria Math"/>
                        <a:sym typeface="Symbol" pitchFamily="18" charset="2"/>
                      </a:rPr>
                      <m:t>+13=0</m:t>
                    </m:r>
                  </m:oMath>
                </a14:m>
                <a:r>
                  <a:rPr lang="en-US" dirty="0" smtClean="0">
                    <a:sym typeface="Symbol" pitchFamily="18" charset="2"/>
                  </a:rPr>
                  <a:t>, </a:t>
                </a:r>
                <a:r>
                  <a:rPr lang="en-US" dirty="0">
                    <a:sym typeface="Symbol" pitchFamily="18" charset="2"/>
                  </a:rPr>
                  <a:t>so                        </a:t>
                </a:r>
                <a:r>
                  <a:rPr lang="en-US" dirty="0" smtClean="0">
                    <a:sym typeface="Symbol" pitchFamily="18" charset="2"/>
                  </a:rPr>
                  <a:t>(</a:t>
                </a:r>
                <a14:m>
                  <m:oMath xmlns:m="http://schemas.openxmlformats.org/officeDocument/2006/math">
                    <m:r>
                      <a:rPr lang="en-US" b="0" i="1" smtClean="0">
                        <a:latin typeface="Cambria Math"/>
                        <a:sym typeface="Symbol" pitchFamily="18" charset="2"/>
                      </a:rPr>
                      <m:t>𝑦</m:t>
                    </m:r>
                    <m:r>
                      <a:rPr lang="en-US" b="0" i="1" smtClean="0">
                        <a:latin typeface="Cambria Math"/>
                        <a:sym typeface="Symbol" pitchFamily="18" charset="2"/>
                      </a:rPr>
                      <m:t>+</m:t>
                    </m:r>
                    <m:rad>
                      <m:radPr>
                        <m:ctrlPr>
                          <a:rPr lang="en-US" i="1">
                            <a:latin typeface="Cambria Math"/>
                          </a:rPr>
                        </m:ctrlPr>
                      </m:radPr>
                      <m:deg>
                        <m:r>
                          <m:rPr>
                            <m:brk m:alnAt="7"/>
                          </m:rPr>
                          <a:rPr lang="en-US" i="1">
                            <a:latin typeface="Cambria Math"/>
                          </a:rPr>
                          <m:t>3</m:t>
                        </m:r>
                      </m:deg>
                      <m:e>
                        <m:r>
                          <a:rPr lang="en-US" i="1">
                            <a:latin typeface="Cambria Math"/>
                          </a:rPr>
                          <m:t>13</m:t>
                        </m:r>
                      </m:e>
                    </m:rad>
                  </m:oMath>
                </a14:m>
                <a:r>
                  <a:rPr lang="en-US" dirty="0" smtClean="0">
                    <a:sym typeface="Symbol" pitchFamily="18" charset="2"/>
                  </a:rPr>
                  <a:t>) </a:t>
                </a:r>
                <a:r>
                  <a:rPr lang="en-US" dirty="0">
                    <a:sym typeface="Symbol" pitchFamily="18" charset="2"/>
                  </a:rPr>
                  <a:t>is a factor of </a:t>
                </a:r>
                <a14:m>
                  <m:oMath xmlns:m="http://schemas.openxmlformats.org/officeDocument/2006/math">
                    <m:sSup>
                      <m:sSupPr>
                        <m:ctrlPr>
                          <a:rPr lang="en-US" i="1">
                            <a:latin typeface="Cambria Math"/>
                            <a:sym typeface="Symbol" pitchFamily="18" charset="2"/>
                          </a:rPr>
                        </m:ctrlPr>
                      </m:sSupPr>
                      <m:e>
                        <m:r>
                          <a:rPr lang="en-US" i="1">
                            <a:latin typeface="Cambria Math"/>
                            <a:sym typeface="Symbol" pitchFamily="18" charset="2"/>
                          </a:rPr>
                          <m:t>𝑦</m:t>
                        </m:r>
                      </m:e>
                      <m:sup>
                        <m:r>
                          <a:rPr lang="en-US" i="1">
                            <a:latin typeface="Cambria Math"/>
                            <a:sym typeface="Symbol" pitchFamily="18" charset="2"/>
                          </a:rPr>
                          <m:t>3</m:t>
                        </m:r>
                      </m:sup>
                    </m:sSup>
                    <m:r>
                      <a:rPr lang="en-US" i="1">
                        <a:latin typeface="Cambria Math"/>
                        <a:sym typeface="Symbol" pitchFamily="18" charset="2"/>
                      </a:rPr>
                      <m:t>+13</m:t>
                    </m:r>
                  </m:oMath>
                </a14:m>
                <a:r>
                  <a:rPr lang="en-US" dirty="0" smtClean="0">
                    <a:sym typeface="Symbol" pitchFamily="18" charset="2"/>
                  </a:rPr>
                  <a:t>.</a:t>
                </a:r>
              </a:p>
              <a:p>
                <a:pPr lvl="1">
                  <a:buFont typeface="Wingdings" pitchFamily="2" charset="2"/>
                  <a:buNone/>
                </a:pPr>
                <a:endParaRPr lang="en-US" dirty="0">
                  <a:sym typeface="Symbol" pitchFamily="18" charset="2"/>
                </a:endParaRPr>
              </a:p>
              <a:p>
                <a:pPr lvl="1">
                  <a:buFont typeface="Wingdings" pitchFamily="2" charset="2"/>
                  <a:buNone/>
                </a:pPr>
                <a:r>
                  <a:rPr lang="en-US" dirty="0" smtClean="0">
                    <a:sym typeface="Symbol" pitchFamily="18" charset="2"/>
                  </a:rPr>
                  <a:t> </a:t>
                </a:r>
                <a14:m>
                  <m:oMath xmlns:m="http://schemas.openxmlformats.org/officeDocument/2006/math">
                    <m:f>
                      <m:fPr>
                        <m:ctrlPr>
                          <a:rPr lang="en-US" i="1" smtClean="0">
                            <a:latin typeface="Cambria Math"/>
                            <a:sym typeface="Symbol" pitchFamily="18" charset="2"/>
                          </a:rPr>
                        </m:ctrlPr>
                      </m:fPr>
                      <m:num>
                        <m:sSup>
                          <m:sSupPr>
                            <m:ctrlPr>
                              <a:rPr lang="en-US" i="1">
                                <a:latin typeface="Cambria Math"/>
                                <a:sym typeface="Symbol" pitchFamily="18" charset="2"/>
                              </a:rPr>
                            </m:ctrlPr>
                          </m:sSupPr>
                          <m:e>
                            <m:r>
                              <a:rPr lang="en-US" i="1">
                                <a:latin typeface="Cambria Math"/>
                                <a:sym typeface="Symbol" pitchFamily="18" charset="2"/>
                              </a:rPr>
                              <m:t>𝑦</m:t>
                            </m:r>
                          </m:e>
                          <m:sup>
                            <m:r>
                              <a:rPr lang="en-US" i="1">
                                <a:latin typeface="Cambria Math"/>
                                <a:sym typeface="Symbol" pitchFamily="18" charset="2"/>
                              </a:rPr>
                              <m:t>3</m:t>
                            </m:r>
                          </m:sup>
                        </m:sSup>
                        <m:r>
                          <a:rPr lang="en-US" i="1">
                            <a:latin typeface="Cambria Math"/>
                            <a:sym typeface="Symbol" pitchFamily="18" charset="2"/>
                          </a:rPr>
                          <m:t>+13</m:t>
                        </m:r>
                      </m:num>
                      <m:den>
                        <m:r>
                          <a:rPr lang="en-US" i="1">
                            <a:latin typeface="Cambria Math"/>
                            <a:sym typeface="Symbol" pitchFamily="18" charset="2"/>
                          </a:rPr>
                          <m:t>𝑦</m:t>
                        </m:r>
                        <m:r>
                          <a:rPr lang="en-US" i="1">
                            <a:latin typeface="Cambria Math"/>
                            <a:sym typeface="Symbol" pitchFamily="18" charset="2"/>
                          </a:rPr>
                          <m:t>+</m:t>
                        </m:r>
                        <m:rad>
                          <m:radPr>
                            <m:ctrlPr>
                              <a:rPr lang="en-US" i="1">
                                <a:latin typeface="Cambria Math"/>
                              </a:rPr>
                            </m:ctrlPr>
                          </m:radPr>
                          <m:deg>
                            <m:r>
                              <m:rPr>
                                <m:brk m:alnAt="7"/>
                              </m:rPr>
                              <a:rPr lang="en-US" i="1">
                                <a:latin typeface="Cambria Math"/>
                              </a:rPr>
                              <m:t>3</m:t>
                            </m:r>
                          </m:deg>
                          <m:e>
                            <m:r>
                              <a:rPr lang="en-US" i="1">
                                <a:latin typeface="Cambria Math"/>
                              </a:rPr>
                              <m:t>13</m:t>
                            </m:r>
                          </m:e>
                        </m:rad>
                      </m:den>
                    </m:f>
                    <m:r>
                      <a:rPr lang="en-US" b="0" i="1" smtClean="0">
                        <a:latin typeface="Cambria Math"/>
                        <a:sym typeface="Symbol" pitchFamily="18" charset="2"/>
                      </a:rPr>
                      <m:t>=</m:t>
                    </m:r>
                    <m:sSup>
                      <m:sSupPr>
                        <m:ctrlPr>
                          <a:rPr lang="en-US" b="0" i="1" smtClean="0">
                            <a:latin typeface="Cambria Math"/>
                            <a:sym typeface="Symbol" pitchFamily="18" charset="2"/>
                          </a:rPr>
                        </m:ctrlPr>
                      </m:sSupPr>
                      <m:e>
                        <m:r>
                          <a:rPr lang="en-US" b="0" i="1" smtClean="0">
                            <a:latin typeface="Cambria Math"/>
                            <a:sym typeface="Symbol" pitchFamily="18" charset="2"/>
                          </a:rPr>
                          <m:t>𝑦</m:t>
                        </m:r>
                      </m:e>
                      <m:sup>
                        <m:r>
                          <a:rPr lang="en-US" b="0" i="1" smtClean="0">
                            <a:latin typeface="Cambria Math"/>
                            <a:sym typeface="Symbol" pitchFamily="18" charset="2"/>
                          </a:rPr>
                          <m:t>2</m:t>
                        </m:r>
                      </m:sup>
                    </m:sSup>
                    <m:r>
                      <a:rPr lang="en-US" b="0" i="1" smtClean="0">
                        <a:latin typeface="Cambria Math"/>
                        <a:sym typeface="Symbol" pitchFamily="18" charset="2"/>
                      </a:rPr>
                      <m:t>−</m:t>
                    </m:r>
                    <m:rad>
                      <m:radPr>
                        <m:ctrlPr>
                          <a:rPr lang="en-US" i="1">
                            <a:latin typeface="Cambria Math"/>
                          </a:rPr>
                        </m:ctrlPr>
                      </m:radPr>
                      <m:deg>
                        <m:r>
                          <m:rPr>
                            <m:brk m:alnAt="7"/>
                          </m:rPr>
                          <a:rPr lang="en-US" i="1">
                            <a:latin typeface="Cambria Math"/>
                          </a:rPr>
                          <m:t>3</m:t>
                        </m:r>
                      </m:deg>
                      <m:e>
                        <m:r>
                          <a:rPr lang="en-US" i="1">
                            <a:latin typeface="Cambria Math"/>
                          </a:rPr>
                          <m:t>13</m:t>
                        </m:r>
                      </m:e>
                    </m:rad>
                    <m:r>
                      <a:rPr lang="en-US" i="1" smtClean="0">
                        <a:latin typeface="Cambria Math"/>
                        <a:ea typeface="Cambria Math"/>
                      </a:rPr>
                      <m:t>∙</m:t>
                    </m:r>
                    <m:r>
                      <a:rPr lang="en-US" b="0" i="1" smtClean="0">
                        <a:latin typeface="Cambria Math"/>
                        <a:ea typeface="Cambria Math"/>
                      </a:rPr>
                      <m:t>𝑦</m:t>
                    </m:r>
                    <m:r>
                      <a:rPr lang="en-US" b="0" i="1" smtClean="0">
                        <a:latin typeface="Cambria Math"/>
                        <a:ea typeface="Cambria Math"/>
                      </a:rPr>
                      <m:t>+</m:t>
                    </m:r>
                    <m:sSup>
                      <m:sSupPr>
                        <m:ctrlPr>
                          <a:rPr lang="en-US" b="0" i="1" smtClean="0">
                            <a:latin typeface="Cambria Math"/>
                            <a:ea typeface="Cambria Math"/>
                          </a:rPr>
                        </m:ctrlPr>
                      </m:sSupPr>
                      <m:e>
                        <m:d>
                          <m:dPr>
                            <m:ctrlPr>
                              <a:rPr lang="en-US" i="1">
                                <a:latin typeface="Cambria Math"/>
                                <a:ea typeface="Cambria Math"/>
                              </a:rPr>
                            </m:ctrlPr>
                          </m:dPr>
                          <m:e>
                            <m:rad>
                              <m:radPr>
                                <m:ctrlPr>
                                  <a:rPr lang="en-US" i="1">
                                    <a:latin typeface="Cambria Math"/>
                                  </a:rPr>
                                </m:ctrlPr>
                              </m:radPr>
                              <m:deg>
                                <m:r>
                                  <m:rPr>
                                    <m:brk m:alnAt="7"/>
                                  </m:rPr>
                                  <a:rPr lang="en-US" i="1">
                                    <a:latin typeface="Cambria Math"/>
                                  </a:rPr>
                                  <m:t>3</m:t>
                                </m:r>
                              </m:deg>
                              <m:e>
                                <m:r>
                                  <a:rPr lang="en-US" i="1">
                                    <a:latin typeface="Cambria Math"/>
                                  </a:rPr>
                                  <m:t>13</m:t>
                                </m:r>
                              </m:e>
                            </m:rad>
                          </m:e>
                        </m:d>
                      </m:e>
                      <m:sup>
                        <m:r>
                          <a:rPr lang="en-US" b="0" i="1" smtClean="0">
                            <a:latin typeface="Cambria Math"/>
                            <a:ea typeface="Cambria Math"/>
                          </a:rPr>
                          <m:t>2</m:t>
                        </m:r>
                      </m:sup>
                    </m:sSup>
                  </m:oMath>
                </a14:m>
                <a:endParaRPr lang="en-US" dirty="0" smtClean="0">
                  <a:sym typeface="Symbol" pitchFamily="18" charset="2"/>
                </a:endParaRPr>
              </a:p>
              <a:p>
                <a:pPr lvl="1">
                  <a:buFont typeface="Wingdings" pitchFamily="2" charset="2"/>
                  <a:buNone/>
                </a:pPr>
                <a:endParaRPr lang="en-US" dirty="0">
                  <a:sym typeface="Symbol" pitchFamily="18" charset="2"/>
                </a:endParaRPr>
              </a:p>
            </p:txBody>
          </p:sp>
        </mc:Choice>
        <mc:Fallback>
          <p:sp>
            <p:nvSpPr>
              <p:cNvPr id="75779" name="Rectangle 3"/>
              <p:cNvSpPr>
                <a:spLocks noGrp="1" noRot="1" noChangeAspect="1" noMove="1" noResize="1" noEditPoints="1" noAdjustHandles="1" noChangeArrowheads="1" noChangeShapeType="1" noTextEdit="1"/>
              </p:cNvSpPr>
              <p:nvPr>
                <p:ph type="body" idx="1"/>
              </p:nvPr>
            </p:nvSpPr>
            <p:spPr>
              <a:xfrm>
                <a:off x="457200" y="609600"/>
                <a:ext cx="8229600" cy="5257800"/>
              </a:xfrm>
              <a:blipFill rotWithShape="1">
                <a:blip r:embed="rId4"/>
                <a:stretch>
                  <a:fillRect l="-593" t="-1506" r="-13037"/>
                </a:stretch>
              </a:blipFill>
            </p:spPr>
            <p:txBody>
              <a:bodyPr/>
              <a:lstStyle/>
              <a:p>
                <a:r>
                  <a:rPr lang="en-US">
                    <a:noFill/>
                  </a:rPr>
                  <a:t> </a:t>
                </a:r>
              </a:p>
            </p:txBody>
          </p:sp>
        </mc:Fallback>
      </mc:AlternateContent>
      <p:sp>
        <p:nvSpPr>
          <p:cNvPr id="75784" name="Rectangle 8"/>
          <p:cNvSpPr>
            <a:spLocks noChangeArrowheads="1"/>
          </p:cNvSpPr>
          <p:nvPr/>
        </p:nvSpPr>
        <p:spPr bwMode="auto">
          <a:xfrm>
            <a:off x="0" y="2576513"/>
            <a:ext cx="9144000" cy="0"/>
          </a:xfrm>
          <a:prstGeom prst="rect">
            <a:avLst/>
          </a:prstGeom>
          <a:noFill/>
          <a:ln w="9525">
            <a:noFill/>
            <a:miter lim="800000"/>
            <a:headEnd/>
            <a:tailEnd/>
          </a:ln>
          <a:effectLst/>
        </p:spPr>
        <p:txBody>
          <a:bodyPr wrap="none" anchor="ctr">
            <a:spAutoFit/>
          </a:bodyPr>
          <a:lstStyle/>
          <a:p>
            <a:pPr algn="ctr"/>
            <a:endParaRPr lang="en-US"/>
          </a:p>
        </p:txBody>
      </p:sp>
    </p:spTree>
    <p:custDataLst>
      <p:tags r:id="rId1"/>
    </p:custDataLst>
    <p:extLst>
      <p:ext uri="{BB962C8B-B14F-4D97-AF65-F5344CB8AC3E}">
        <p14:creationId xmlns:p14="http://schemas.microsoft.com/office/powerpoint/2010/main" val="241281170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75779" name="Rectangle 3"/>
              <p:cNvSpPr>
                <a:spLocks noGrp="1" noChangeArrowheads="1"/>
              </p:cNvSpPr>
              <p:nvPr>
                <p:ph type="body" idx="1"/>
              </p:nvPr>
            </p:nvSpPr>
            <p:spPr>
              <a:xfrm>
                <a:off x="457200" y="609600"/>
                <a:ext cx="8229600" cy="5638800"/>
              </a:xfrm>
            </p:spPr>
            <p:txBody>
              <a:bodyPr/>
              <a:lstStyle/>
              <a:p>
                <a:pPr lvl="1" algn="r">
                  <a:buFont typeface="Wingdings" pitchFamily="2" charset="2"/>
                  <a:buNone/>
                </a:pPr>
                <a:r>
                  <a:rPr lang="en-US" dirty="0" smtClean="0">
                    <a:sym typeface="Symbol" pitchFamily="18" charset="2"/>
                  </a:rPr>
                  <a:t>and</a:t>
                </a:r>
                <a:r>
                  <a:rPr lang="en-US" dirty="0" smtClean="0">
                    <a:sym typeface="Symbol" pitchFamily="18" charset="2"/>
                  </a:rPr>
                  <a:t> </a:t>
                </a:r>
                <a:r>
                  <a:rPr lang="en-US" dirty="0" smtClean="0">
                    <a:sym typeface="Symbol" pitchFamily="18" charset="2"/>
                  </a:rPr>
                  <a:t>now we use the quadratic formula on the resulting equation to obtain:</a:t>
                </a:r>
              </a:p>
              <a:p>
                <a:pPr>
                  <a:buFontTx/>
                  <a:buNone/>
                </a:pPr>
                <a:endParaRPr lang="en-US" sz="1200" dirty="0"/>
              </a:p>
              <a:p>
                <a:pPr lvl="1">
                  <a:buFont typeface="Wingdings" pitchFamily="2" charset="2"/>
                  <a:buNone/>
                </a:pPr>
                <a:r>
                  <a:rPr lang="en-US" i="1" dirty="0"/>
                  <a:t>	</a:t>
                </a:r>
                <a14:m>
                  <m:oMath xmlns:m="http://schemas.openxmlformats.org/officeDocument/2006/math">
                    <m:sSup>
                      <m:sSupPr>
                        <m:ctrlPr>
                          <a:rPr lang="en-US" b="0" i="1" smtClean="0">
                            <a:latin typeface="Cambria Math"/>
                            <a:sym typeface="Symbol" pitchFamily="18" charset="2"/>
                          </a:rPr>
                        </m:ctrlPr>
                      </m:sSupPr>
                      <m:e>
                        <m:r>
                          <a:rPr lang="en-US" b="0" i="1" smtClean="0">
                            <a:latin typeface="Cambria Math"/>
                            <a:sym typeface="Symbol" pitchFamily="18" charset="2"/>
                          </a:rPr>
                          <m:t>𝑦</m:t>
                        </m:r>
                      </m:e>
                      <m:sup>
                        <m:r>
                          <a:rPr lang="en-US" b="0" i="1" smtClean="0">
                            <a:latin typeface="Cambria Math"/>
                            <a:sym typeface="Symbol" pitchFamily="18" charset="2"/>
                          </a:rPr>
                          <m:t>2</m:t>
                        </m:r>
                      </m:sup>
                    </m:sSup>
                    <m:r>
                      <a:rPr lang="en-US" b="0" i="1" smtClean="0">
                        <a:latin typeface="Cambria Math"/>
                        <a:sym typeface="Symbol" pitchFamily="18" charset="2"/>
                      </a:rPr>
                      <m:t>−</m:t>
                    </m:r>
                    <m:rad>
                      <m:radPr>
                        <m:ctrlPr>
                          <a:rPr lang="en-US" i="1">
                            <a:latin typeface="Cambria Math"/>
                          </a:rPr>
                        </m:ctrlPr>
                      </m:radPr>
                      <m:deg>
                        <m:r>
                          <m:rPr>
                            <m:brk m:alnAt="7"/>
                          </m:rPr>
                          <a:rPr lang="en-US" i="1">
                            <a:latin typeface="Cambria Math"/>
                          </a:rPr>
                          <m:t>3</m:t>
                        </m:r>
                      </m:deg>
                      <m:e>
                        <m:r>
                          <a:rPr lang="en-US" i="1">
                            <a:latin typeface="Cambria Math"/>
                          </a:rPr>
                          <m:t>13</m:t>
                        </m:r>
                      </m:e>
                    </m:rad>
                    <m:r>
                      <a:rPr lang="en-US" i="1" smtClean="0">
                        <a:latin typeface="Cambria Math"/>
                        <a:ea typeface="Cambria Math"/>
                      </a:rPr>
                      <m:t>∙</m:t>
                    </m:r>
                    <m:r>
                      <a:rPr lang="en-US" b="0" i="1" smtClean="0">
                        <a:latin typeface="Cambria Math"/>
                        <a:ea typeface="Cambria Math"/>
                      </a:rPr>
                      <m:t>𝑦</m:t>
                    </m:r>
                    <m:r>
                      <a:rPr lang="en-US" b="0" i="1" smtClean="0">
                        <a:latin typeface="Cambria Math"/>
                        <a:ea typeface="Cambria Math"/>
                      </a:rPr>
                      <m:t>+</m:t>
                    </m:r>
                    <m:sSup>
                      <m:sSupPr>
                        <m:ctrlPr>
                          <a:rPr lang="en-US" b="0" i="1" smtClean="0">
                            <a:latin typeface="Cambria Math"/>
                            <a:ea typeface="Cambria Math"/>
                          </a:rPr>
                        </m:ctrlPr>
                      </m:sSupPr>
                      <m:e>
                        <m:d>
                          <m:dPr>
                            <m:ctrlPr>
                              <a:rPr lang="en-US" i="1">
                                <a:latin typeface="Cambria Math"/>
                                <a:ea typeface="Cambria Math"/>
                              </a:rPr>
                            </m:ctrlPr>
                          </m:dPr>
                          <m:e>
                            <m:rad>
                              <m:radPr>
                                <m:ctrlPr>
                                  <a:rPr lang="en-US" i="1">
                                    <a:latin typeface="Cambria Math"/>
                                  </a:rPr>
                                </m:ctrlPr>
                              </m:radPr>
                              <m:deg>
                                <m:r>
                                  <m:rPr>
                                    <m:brk m:alnAt="7"/>
                                  </m:rPr>
                                  <a:rPr lang="en-US" i="1">
                                    <a:latin typeface="Cambria Math"/>
                                  </a:rPr>
                                  <m:t>3</m:t>
                                </m:r>
                              </m:deg>
                              <m:e>
                                <m:r>
                                  <a:rPr lang="en-US" i="1">
                                    <a:latin typeface="Cambria Math"/>
                                  </a:rPr>
                                  <m:t>13</m:t>
                                </m:r>
                              </m:e>
                            </m:rad>
                          </m:e>
                        </m:d>
                      </m:e>
                      <m:sup>
                        <m:r>
                          <a:rPr lang="en-US" b="0" i="1" smtClean="0">
                            <a:latin typeface="Cambria Math"/>
                            <a:ea typeface="Cambria Math"/>
                          </a:rPr>
                          <m:t>2</m:t>
                        </m:r>
                      </m:sup>
                    </m:sSup>
                    <m:r>
                      <a:rPr lang="en-US" b="0" i="1" smtClean="0">
                        <a:latin typeface="Cambria Math"/>
                        <a:ea typeface="Cambria Math"/>
                      </a:rPr>
                      <m:t>=0 :</m:t>
                    </m:r>
                  </m:oMath>
                </a14:m>
                <a:endParaRPr lang="en-US" b="0" i="1" dirty="0" smtClean="0">
                  <a:ea typeface="Cambria Math"/>
                </a:endParaRPr>
              </a:p>
              <a:p>
                <a:pPr lvl="1">
                  <a:buFont typeface="Wingdings" pitchFamily="2" charset="2"/>
                  <a:buNone/>
                </a:pPr>
                <a14:m>
                  <m:oMathPara xmlns:m="http://schemas.openxmlformats.org/officeDocument/2006/math">
                    <m:oMathParaPr>
                      <m:jc m:val="centerGroup"/>
                    </m:oMathParaPr>
                    <m:oMath xmlns:m="http://schemas.openxmlformats.org/officeDocument/2006/math">
                      <m:r>
                        <a:rPr lang="en-US" b="0" i="1" smtClean="0">
                          <a:latin typeface="Cambria Math"/>
                          <a:sym typeface="Symbol" pitchFamily="18" charset="2"/>
                        </a:rPr>
                        <m:t>𝑦</m:t>
                      </m:r>
                      <m:r>
                        <a:rPr lang="en-US" b="0" i="1" smtClean="0">
                          <a:latin typeface="Cambria Math"/>
                          <a:sym typeface="Symbol" pitchFamily="18" charset="2"/>
                        </a:rPr>
                        <m:t>=</m:t>
                      </m:r>
                      <m:f>
                        <m:fPr>
                          <m:ctrlPr>
                            <a:rPr lang="en-US" b="0" i="1" smtClean="0">
                              <a:latin typeface="Cambria Math"/>
                              <a:sym typeface="Symbol" pitchFamily="18" charset="2"/>
                            </a:rPr>
                          </m:ctrlPr>
                        </m:fPr>
                        <m:num>
                          <m:rad>
                            <m:radPr>
                              <m:ctrlPr>
                                <a:rPr lang="en-US" b="0" i="1" smtClean="0">
                                  <a:latin typeface="Cambria Math"/>
                                  <a:sym typeface="Symbol" pitchFamily="18" charset="2"/>
                                </a:rPr>
                              </m:ctrlPr>
                            </m:radPr>
                            <m:deg>
                              <m:r>
                                <m:rPr>
                                  <m:brk m:alnAt="7"/>
                                </m:rPr>
                                <a:rPr lang="en-US" b="0" i="1" smtClean="0">
                                  <a:latin typeface="Cambria Math"/>
                                  <a:sym typeface="Symbol" pitchFamily="18" charset="2"/>
                                </a:rPr>
                                <m:t>3</m:t>
                              </m:r>
                            </m:deg>
                            <m:e>
                              <m:r>
                                <a:rPr lang="en-US" b="0" i="1" smtClean="0">
                                  <a:latin typeface="Cambria Math"/>
                                  <a:sym typeface="Symbol" pitchFamily="18" charset="2"/>
                                </a:rPr>
                                <m:t>13</m:t>
                              </m:r>
                            </m:e>
                          </m:rad>
                          <m:r>
                            <a:rPr lang="en-US" b="0" i="1" smtClean="0">
                              <a:latin typeface="Cambria Math"/>
                              <a:ea typeface="Cambria Math"/>
                              <a:sym typeface="Symbol" pitchFamily="18" charset="2"/>
                            </a:rPr>
                            <m:t>±</m:t>
                          </m:r>
                          <m:rad>
                            <m:radPr>
                              <m:degHide m:val="on"/>
                              <m:ctrlPr>
                                <a:rPr lang="en-US" b="0" i="1" smtClean="0">
                                  <a:latin typeface="Cambria Math"/>
                                  <a:ea typeface="Cambria Math"/>
                                  <a:sym typeface="Symbol" pitchFamily="18" charset="2"/>
                                </a:rPr>
                              </m:ctrlPr>
                            </m:radPr>
                            <m:deg/>
                            <m:e>
                              <m:rad>
                                <m:radPr>
                                  <m:ctrlPr>
                                    <a:rPr lang="en-US" b="0" i="1" smtClean="0">
                                      <a:latin typeface="Cambria Math"/>
                                      <a:ea typeface="Cambria Math"/>
                                      <a:sym typeface="Symbol" pitchFamily="18" charset="2"/>
                                    </a:rPr>
                                  </m:ctrlPr>
                                </m:radPr>
                                <m:deg>
                                  <m:r>
                                    <m:rPr>
                                      <m:brk m:alnAt="7"/>
                                    </m:rPr>
                                    <a:rPr lang="en-US" b="0" i="1" smtClean="0">
                                      <a:latin typeface="Cambria Math"/>
                                      <a:ea typeface="Cambria Math"/>
                                      <a:sym typeface="Symbol" pitchFamily="18" charset="2"/>
                                    </a:rPr>
                                    <m:t>3</m:t>
                                  </m:r>
                                </m:deg>
                                <m:e>
                                  <m:r>
                                    <a:rPr lang="en-US" b="0" i="1" smtClean="0">
                                      <a:latin typeface="Cambria Math"/>
                                      <a:ea typeface="Cambria Math"/>
                                      <a:sym typeface="Symbol" pitchFamily="18" charset="2"/>
                                    </a:rPr>
                                    <m:t>169</m:t>
                                  </m:r>
                                </m:e>
                              </m:rad>
                              <m:r>
                                <a:rPr lang="en-US" b="0" i="1" smtClean="0">
                                  <a:latin typeface="Cambria Math"/>
                                  <a:ea typeface="Cambria Math"/>
                                  <a:sym typeface="Symbol" pitchFamily="18" charset="2"/>
                                </a:rPr>
                                <m:t>−4</m:t>
                              </m:r>
                              <m:rad>
                                <m:radPr>
                                  <m:ctrlPr>
                                    <a:rPr lang="en-US" b="0" i="1" smtClean="0">
                                      <a:latin typeface="Cambria Math"/>
                                      <a:ea typeface="Cambria Math"/>
                                      <a:sym typeface="Symbol" pitchFamily="18" charset="2"/>
                                    </a:rPr>
                                  </m:ctrlPr>
                                </m:radPr>
                                <m:deg>
                                  <m:r>
                                    <m:rPr>
                                      <m:brk m:alnAt="7"/>
                                    </m:rPr>
                                    <a:rPr lang="en-US" b="0" i="1" smtClean="0">
                                      <a:latin typeface="Cambria Math"/>
                                      <a:ea typeface="Cambria Math"/>
                                      <a:sym typeface="Symbol" pitchFamily="18" charset="2"/>
                                    </a:rPr>
                                    <m:t>3</m:t>
                                  </m:r>
                                </m:deg>
                                <m:e>
                                  <m:r>
                                    <a:rPr lang="en-US" b="0" i="1" smtClean="0">
                                      <a:latin typeface="Cambria Math"/>
                                      <a:ea typeface="Cambria Math"/>
                                      <a:sym typeface="Symbol" pitchFamily="18" charset="2"/>
                                    </a:rPr>
                                    <m:t>169</m:t>
                                  </m:r>
                                </m:e>
                              </m:rad>
                            </m:e>
                          </m:rad>
                        </m:num>
                        <m:den>
                          <m:r>
                            <a:rPr lang="en-US" b="0" i="1" smtClean="0">
                              <a:latin typeface="Cambria Math"/>
                              <a:sym typeface="Symbol" pitchFamily="18" charset="2"/>
                            </a:rPr>
                            <m:t>2</m:t>
                          </m:r>
                        </m:den>
                      </m:f>
                    </m:oMath>
                  </m:oMathPara>
                </a14:m>
                <a:endParaRPr lang="en-US" dirty="0" smtClean="0">
                  <a:sym typeface="Symbol" pitchFamily="18" charset="2"/>
                </a:endParaRPr>
              </a:p>
              <a:p>
                <a:pPr lvl="1">
                  <a:buFont typeface="Wingdings" pitchFamily="2" charset="2"/>
                  <a:buNone/>
                </a:pPr>
                <a14:m>
                  <m:oMath xmlns:m="http://schemas.openxmlformats.org/officeDocument/2006/math">
                    <m:r>
                      <a:rPr lang="en-US" b="0" i="1" smtClean="0">
                        <a:latin typeface="Cambria Math"/>
                        <a:sym typeface="Symbol" pitchFamily="18" charset="2"/>
                      </a:rPr>
                      <m:t>=</m:t>
                    </m:r>
                    <m:f>
                      <m:fPr>
                        <m:ctrlPr>
                          <a:rPr lang="en-US" i="1">
                            <a:latin typeface="Cambria Math"/>
                            <a:sym typeface="Symbol" pitchFamily="18" charset="2"/>
                          </a:rPr>
                        </m:ctrlPr>
                      </m:fPr>
                      <m:num>
                        <m:rad>
                          <m:radPr>
                            <m:ctrlPr>
                              <a:rPr lang="en-US" i="1">
                                <a:latin typeface="Cambria Math"/>
                                <a:sym typeface="Symbol" pitchFamily="18" charset="2"/>
                              </a:rPr>
                            </m:ctrlPr>
                          </m:radPr>
                          <m:deg>
                            <m:r>
                              <m:rPr>
                                <m:brk m:alnAt="7"/>
                              </m:rPr>
                              <a:rPr lang="en-US" i="1">
                                <a:latin typeface="Cambria Math"/>
                                <a:sym typeface="Symbol" pitchFamily="18" charset="2"/>
                              </a:rPr>
                              <m:t>3</m:t>
                            </m:r>
                          </m:deg>
                          <m:e>
                            <m:r>
                              <a:rPr lang="en-US" i="1">
                                <a:latin typeface="Cambria Math"/>
                                <a:sym typeface="Symbol" pitchFamily="18" charset="2"/>
                              </a:rPr>
                              <m:t>13</m:t>
                            </m:r>
                          </m:e>
                        </m:rad>
                        <m:r>
                          <a:rPr lang="en-US" i="1">
                            <a:latin typeface="Cambria Math"/>
                            <a:ea typeface="Cambria Math"/>
                            <a:sym typeface="Symbol" pitchFamily="18" charset="2"/>
                          </a:rPr>
                          <m:t>±</m:t>
                        </m:r>
                        <m:r>
                          <a:rPr lang="en-US" b="0" i="1" smtClean="0">
                            <a:latin typeface="Cambria Math"/>
                            <a:ea typeface="Cambria Math"/>
                            <a:sym typeface="Symbol" pitchFamily="18" charset="2"/>
                          </a:rPr>
                          <m:t>𝑖</m:t>
                        </m:r>
                        <m:rad>
                          <m:radPr>
                            <m:degHide m:val="on"/>
                            <m:ctrlPr>
                              <a:rPr lang="en-US" i="1">
                                <a:latin typeface="Cambria Math"/>
                                <a:ea typeface="Cambria Math"/>
                                <a:sym typeface="Symbol" pitchFamily="18" charset="2"/>
                              </a:rPr>
                            </m:ctrlPr>
                          </m:radPr>
                          <m:deg/>
                          <m:e>
                            <m:r>
                              <a:rPr lang="en-US" b="0" i="1" smtClean="0">
                                <a:latin typeface="Cambria Math"/>
                                <a:ea typeface="Cambria Math"/>
                                <a:sym typeface="Symbol" pitchFamily="18" charset="2"/>
                              </a:rPr>
                              <m:t>3</m:t>
                            </m:r>
                            <m:rad>
                              <m:radPr>
                                <m:ctrlPr>
                                  <a:rPr lang="en-US" i="1">
                                    <a:latin typeface="Cambria Math"/>
                                    <a:ea typeface="Cambria Math"/>
                                    <a:sym typeface="Symbol" pitchFamily="18" charset="2"/>
                                  </a:rPr>
                                </m:ctrlPr>
                              </m:radPr>
                              <m:deg>
                                <m:r>
                                  <m:rPr>
                                    <m:brk m:alnAt="7"/>
                                  </m:rPr>
                                  <a:rPr lang="en-US" i="1">
                                    <a:latin typeface="Cambria Math"/>
                                    <a:ea typeface="Cambria Math"/>
                                    <a:sym typeface="Symbol" pitchFamily="18" charset="2"/>
                                  </a:rPr>
                                  <m:t>3</m:t>
                                </m:r>
                              </m:deg>
                              <m:e>
                                <m:r>
                                  <a:rPr lang="en-US" i="1">
                                    <a:latin typeface="Cambria Math"/>
                                    <a:ea typeface="Cambria Math"/>
                                    <a:sym typeface="Symbol" pitchFamily="18" charset="2"/>
                                  </a:rPr>
                                  <m:t>169</m:t>
                                </m:r>
                              </m:e>
                            </m:rad>
                          </m:e>
                        </m:rad>
                      </m:num>
                      <m:den>
                        <m:r>
                          <a:rPr lang="en-US" i="1">
                            <a:latin typeface="Cambria Math"/>
                            <a:sym typeface="Symbol" pitchFamily="18" charset="2"/>
                          </a:rPr>
                          <m:t>2</m:t>
                        </m:r>
                      </m:den>
                    </m:f>
                  </m:oMath>
                </a14:m>
                <a:r>
                  <a:rPr lang="en-US" dirty="0" smtClean="0">
                    <a:sym typeface="Symbol" pitchFamily="18" charset="2"/>
                  </a:rPr>
                  <a:t> which produces roots: </a:t>
                </a:r>
              </a:p>
              <a:p>
                <a:pPr lvl="1" algn="ctr">
                  <a:buFont typeface="Wingdings" pitchFamily="2" charset="2"/>
                  <a:buNone/>
                </a:pPr>
                <a14:m>
                  <m:oMath xmlns:m="http://schemas.openxmlformats.org/officeDocument/2006/math">
                    <m:f>
                      <m:fPr>
                        <m:ctrlPr>
                          <a:rPr lang="en-US" i="1">
                            <a:latin typeface="Cambria Math"/>
                            <a:sym typeface="Symbol" pitchFamily="18" charset="2"/>
                          </a:rPr>
                        </m:ctrlPr>
                      </m:fPr>
                      <m:num>
                        <m:rad>
                          <m:radPr>
                            <m:ctrlPr>
                              <a:rPr lang="en-US" i="1">
                                <a:latin typeface="Cambria Math"/>
                                <a:sym typeface="Symbol" pitchFamily="18" charset="2"/>
                              </a:rPr>
                            </m:ctrlPr>
                          </m:radPr>
                          <m:deg>
                            <m:r>
                              <m:rPr>
                                <m:brk m:alnAt="7"/>
                              </m:rPr>
                              <a:rPr lang="en-US" i="1">
                                <a:latin typeface="Cambria Math"/>
                                <a:sym typeface="Symbol" pitchFamily="18" charset="2"/>
                              </a:rPr>
                              <m:t>3</m:t>
                            </m:r>
                          </m:deg>
                          <m:e>
                            <m:r>
                              <a:rPr lang="en-US" i="1">
                                <a:latin typeface="Cambria Math"/>
                                <a:sym typeface="Symbol" pitchFamily="18" charset="2"/>
                              </a:rPr>
                              <m:t>13</m:t>
                            </m:r>
                          </m:e>
                        </m:rad>
                        <m:r>
                          <a:rPr lang="en-US" b="0" i="1" smtClean="0">
                            <a:latin typeface="Cambria Math"/>
                            <a:sym typeface="Symbol" pitchFamily="18" charset="2"/>
                          </a:rPr>
                          <m:t>+</m:t>
                        </m:r>
                        <m:r>
                          <a:rPr lang="en-US" i="1">
                            <a:latin typeface="Cambria Math"/>
                            <a:ea typeface="Cambria Math"/>
                            <a:sym typeface="Symbol" pitchFamily="18" charset="2"/>
                          </a:rPr>
                          <m:t>𝑖</m:t>
                        </m:r>
                        <m:rad>
                          <m:radPr>
                            <m:degHide m:val="on"/>
                            <m:ctrlPr>
                              <a:rPr lang="en-US" i="1">
                                <a:latin typeface="Cambria Math"/>
                                <a:ea typeface="Cambria Math"/>
                                <a:sym typeface="Symbol" pitchFamily="18" charset="2"/>
                              </a:rPr>
                            </m:ctrlPr>
                          </m:radPr>
                          <m:deg/>
                          <m:e>
                            <m:r>
                              <a:rPr lang="en-US" i="1">
                                <a:latin typeface="Cambria Math"/>
                                <a:ea typeface="Cambria Math"/>
                                <a:sym typeface="Symbol" pitchFamily="18" charset="2"/>
                              </a:rPr>
                              <m:t>3</m:t>
                            </m:r>
                            <m:rad>
                              <m:radPr>
                                <m:ctrlPr>
                                  <a:rPr lang="en-US" i="1">
                                    <a:latin typeface="Cambria Math"/>
                                    <a:ea typeface="Cambria Math"/>
                                    <a:sym typeface="Symbol" pitchFamily="18" charset="2"/>
                                  </a:rPr>
                                </m:ctrlPr>
                              </m:radPr>
                              <m:deg>
                                <m:r>
                                  <m:rPr>
                                    <m:brk m:alnAt="7"/>
                                  </m:rPr>
                                  <a:rPr lang="en-US" i="1">
                                    <a:latin typeface="Cambria Math"/>
                                    <a:ea typeface="Cambria Math"/>
                                    <a:sym typeface="Symbol" pitchFamily="18" charset="2"/>
                                  </a:rPr>
                                  <m:t>3</m:t>
                                </m:r>
                              </m:deg>
                              <m:e>
                                <m:r>
                                  <a:rPr lang="en-US" i="1">
                                    <a:latin typeface="Cambria Math"/>
                                    <a:ea typeface="Cambria Math"/>
                                    <a:sym typeface="Symbol" pitchFamily="18" charset="2"/>
                                  </a:rPr>
                                  <m:t>169</m:t>
                                </m:r>
                              </m:e>
                            </m:rad>
                          </m:e>
                        </m:rad>
                      </m:num>
                      <m:den>
                        <m:r>
                          <a:rPr lang="en-US" i="1">
                            <a:latin typeface="Cambria Math"/>
                            <a:sym typeface="Symbol" pitchFamily="18" charset="2"/>
                          </a:rPr>
                          <m:t>2</m:t>
                        </m:r>
                      </m:den>
                    </m:f>
                  </m:oMath>
                </a14:m>
                <a:r>
                  <a:rPr lang="en-US" dirty="0" smtClean="0">
                    <a:sym typeface="Symbol" pitchFamily="18" charset="2"/>
                  </a:rPr>
                  <a:t>  and </a:t>
                </a:r>
                <a14:m>
                  <m:oMath xmlns:m="http://schemas.openxmlformats.org/officeDocument/2006/math">
                    <m:f>
                      <m:fPr>
                        <m:ctrlPr>
                          <a:rPr lang="en-US" i="1">
                            <a:latin typeface="Cambria Math"/>
                            <a:sym typeface="Symbol" pitchFamily="18" charset="2"/>
                          </a:rPr>
                        </m:ctrlPr>
                      </m:fPr>
                      <m:num>
                        <m:rad>
                          <m:radPr>
                            <m:ctrlPr>
                              <a:rPr lang="en-US" i="1">
                                <a:latin typeface="Cambria Math"/>
                                <a:sym typeface="Symbol" pitchFamily="18" charset="2"/>
                              </a:rPr>
                            </m:ctrlPr>
                          </m:radPr>
                          <m:deg>
                            <m:r>
                              <m:rPr>
                                <m:brk m:alnAt="7"/>
                              </m:rPr>
                              <a:rPr lang="en-US" i="1">
                                <a:latin typeface="Cambria Math"/>
                                <a:sym typeface="Symbol" pitchFamily="18" charset="2"/>
                              </a:rPr>
                              <m:t>3</m:t>
                            </m:r>
                          </m:deg>
                          <m:e>
                            <m:r>
                              <a:rPr lang="en-US" i="1">
                                <a:latin typeface="Cambria Math"/>
                                <a:sym typeface="Symbol" pitchFamily="18" charset="2"/>
                              </a:rPr>
                              <m:t>13</m:t>
                            </m:r>
                          </m:e>
                        </m:rad>
                        <m:r>
                          <a:rPr lang="en-US" b="0" i="1" smtClean="0">
                            <a:latin typeface="Cambria Math"/>
                            <a:sym typeface="Symbol" pitchFamily="18" charset="2"/>
                          </a:rPr>
                          <m:t>−</m:t>
                        </m:r>
                        <m:r>
                          <a:rPr lang="en-US" i="1">
                            <a:latin typeface="Cambria Math"/>
                            <a:ea typeface="Cambria Math"/>
                            <a:sym typeface="Symbol" pitchFamily="18" charset="2"/>
                          </a:rPr>
                          <m:t>𝑖</m:t>
                        </m:r>
                        <m:rad>
                          <m:radPr>
                            <m:degHide m:val="on"/>
                            <m:ctrlPr>
                              <a:rPr lang="en-US" i="1">
                                <a:latin typeface="Cambria Math"/>
                                <a:ea typeface="Cambria Math"/>
                                <a:sym typeface="Symbol" pitchFamily="18" charset="2"/>
                              </a:rPr>
                            </m:ctrlPr>
                          </m:radPr>
                          <m:deg/>
                          <m:e>
                            <m:r>
                              <a:rPr lang="en-US" i="1">
                                <a:latin typeface="Cambria Math"/>
                                <a:ea typeface="Cambria Math"/>
                                <a:sym typeface="Symbol" pitchFamily="18" charset="2"/>
                              </a:rPr>
                              <m:t>3</m:t>
                            </m:r>
                            <m:rad>
                              <m:radPr>
                                <m:ctrlPr>
                                  <a:rPr lang="en-US" i="1">
                                    <a:latin typeface="Cambria Math"/>
                                    <a:ea typeface="Cambria Math"/>
                                    <a:sym typeface="Symbol" pitchFamily="18" charset="2"/>
                                  </a:rPr>
                                </m:ctrlPr>
                              </m:radPr>
                              <m:deg>
                                <m:r>
                                  <m:rPr>
                                    <m:brk m:alnAt="7"/>
                                  </m:rPr>
                                  <a:rPr lang="en-US" i="1">
                                    <a:latin typeface="Cambria Math"/>
                                    <a:ea typeface="Cambria Math"/>
                                    <a:sym typeface="Symbol" pitchFamily="18" charset="2"/>
                                  </a:rPr>
                                  <m:t>3</m:t>
                                </m:r>
                              </m:deg>
                              <m:e>
                                <m:r>
                                  <a:rPr lang="en-US" i="1">
                                    <a:latin typeface="Cambria Math"/>
                                    <a:ea typeface="Cambria Math"/>
                                    <a:sym typeface="Symbol" pitchFamily="18" charset="2"/>
                                  </a:rPr>
                                  <m:t>169</m:t>
                                </m:r>
                              </m:e>
                            </m:rad>
                          </m:e>
                        </m:rad>
                      </m:num>
                      <m:den>
                        <m:r>
                          <a:rPr lang="en-US" i="1">
                            <a:latin typeface="Cambria Math"/>
                            <a:sym typeface="Symbol" pitchFamily="18" charset="2"/>
                          </a:rPr>
                          <m:t>2</m:t>
                        </m:r>
                      </m:den>
                    </m:f>
                  </m:oMath>
                </a14:m>
                <a:endParaRPr lang="en-US" dirty="0">
                  <a:sym typeface="Symbol" pitchFamily="18" charset="2"/>
                </a:endParaRPr>
              </a:p>
            </p:txBody>
          </p:sp>
        </mc:Choice>
        <mc:Fallback>
          <p:sp>
            <p:nvSpPr>
              <p:cNvPr id="75779" name="Rectangle 3"/>
              <p:cNvSpPr>
                <a:spLocks noGrp="1" noRot="1" noChangeAspect="1" noMove="1" noResize="1" noEditPoints="1" noAdjustHandles="1" noChangeArrowheads="1" noChangeShapeType="1" noTextEdit="1"/>
              </p:cNvSpPr>
              <p:nvPr>
                <p:ph type="body" idx="1"/>
              </p:nvPr>
            </p:nvSpPr>
            <p:spPr>
              <a:xfrm>
                <a:off x="457200" y="609600"/>
                <a:ext cx="8229600" cy="5638800"/>
              </a:xfrm>
              <a:blipFill rotWithShape="1">
                <a:blip r:embed="rId4"/>
                <a:stretch>
                  <a:fillRect t="-973" r="-2519"/>
                </a:stretch>
              </a:blipFill>
            </p:spPr>
            <p:txBody>
              <a:bodyPr/>
              <a:lstStyle/>
              <a:p>
                <a:r>
                  <a:rPr lang="en-US">
                    <a:noFill/>
                  </a:rPr>
                  <a:t> </a:t>
                </a:r>
              </a:p>
            </p:txBody>
          </p:sp>
        </mc:Fallback>
      </mc:AlternateContent>
      <p:sp>
        <p:nvSpPr>
          <p:cNvPr id="75784" name="Rectangle 8"/>
          <p:cNvSpPr>
            <a:spLocks noChangeArrowheads="1"/>
          </p:cNvSpPr>
          <p:nvPr/>
        </p:nvSpPr>
        <p:spPr bwMode="auto">
          <a:xfrm>
            <a:off x="0" y="2576513"/>
            <a:ext cx="9144000" cy="0"/>
          </a:xfrm>
          <a:prstGeom prst="rect">
            <a:avLst/>
          </a:prstGeom>
          <a:noFill/>
          <a:ln w="9525">
            <a:noFill/>
            <a:miter lim="800000"/>
            <a:headEnd/>
            <a:tailEnd/>
          </a:ln>
          <a:effectLst/>
        </p:spPr>
        <p:txBody>
          <a:bodyPr wrap="none" anchor="ctr">
            <a:spAutoFit/>
          </a:bodyPr>
          <a:lstStyle/>
          <a:p>
            <a:pPr algn="ctr"/>
            <a:endParaRPr lang="en-US"/>
          </a:p>
        </p:txBody>
      </p:sp>
    </p:spTree>
    <p:custDataLst>
      <p:tags r:id="rId1"/>
    </p:custDataLst>
    <p:extLst>
      <p:ext uri="{BB962C8B-B14F-4D97-AF65-F5344CB8AC3E}">
        <p14:creationId xmlns:p14="http://schemas.microsoft.com/office/powerpoint/2010/main" val="20566841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75779" name="Rectangle 3"/>
              <p:cNvSpPr>
                <a:spLocks noGrp="1" noChangeArrowheads="1"/>
              </p:cNvSpPr>
              <p:nvPr>
                <p:ph type="body" idx="1"/>
              </p:nvPr>
            </p:nvSpPr>
            <p:spPr>
              <a:xfrm>
                <a:off x="457200" y="609600"/>
                <a:ext cx="8229600" cy="5638800"/>
              </a:xfrm>
            </p:spPr>
            <p:txBody>
              <a:bodyPr/>
              <a:lstStyle/>
              <a:p>
                <a:pPr lvl="1" algn="r">
                  <a:buFont typeface="Wingdings" pitchFamily="2" charset="2"/>
                  <a:buNone/>
                </a:pPr>
                <a:r>
                  <a:rPr lang="en-US" sz="2000" dirty="0" smtClean="0">
                    <a:sym typeface="Symbol" pitchFamily="18" charset="2"/>
                  </a:rPr>
                  <a:t>So now we can now build the radical tower of fields which contain all the </a:t>
                </a:r>
                <a:r>
                  <a:rPr lang="en-US" sz="2000" dirty="0" smtClean="0">
                    <a:sym typeface="Symbol" pitchFamily="18" charset="2"/>
                  </a:rPr>
                  <a:t>roots:</a:t>
                </a:r>
              </a:p>
              <a:p>
                <a:pPr lvl="1">
                  <a:buFont typeface="Wingdings" pitchFamily="2" charset="2"/>
                  <a:buNone/>
                </a:pPr>
                <a:r>
                  <a:rPr lang="en-US" sz="2000" dirty="0" smtClean="0">
                    <a:latin typeface="Cambria Math"/>
                    <a:sym typeface="Symbol" pitchFamily="18" charset="2"/>
                  </a:rPr>
                  <a:t>Recall again that we made the substitution:</a:t>
                </a:r>
              </a:p>
              <a:p>
                <a:pPr lvl="1">
                  <a:buFont typeface="Wingdings" pitchFamily="2" charset="2"/>
                  <a:buNone/>
                </a:pPr>
                <a14:m>
                  <m:oMathPara xmlns:m="http://schemas.openxmlformats.org/officeDocument/2006/math">
                    <m:oMathParaPr>
                      <m:jc m:val="centerGroup"/>
                    </m:oMathParaPr>
                    <m:oMath xmlns:m="http://schemas.openxmlformats.org/officeDocument/2006/math">
                      <m:r>
                        <a:rPr lang="en-US" sz="2000" b="0" i="1" smtClean="0">
                          <a:latin typeface="Cambria Math"/>
                          <a:sym typeface="Symbol" pitchFamily="18" charset="2"/>
                        </a:rPr>
                        <m:t>𝑦</m:t>
                      </m:r>
                      <m:r>
                        <a:rPr lang="en-US" sz="2000" b="0" i="1" smtClean="0">
                          <a:latin typeface="Cambria Math"/>
                          <a:sym typeface="Symbol" pitchFamily="18" charset="2"/>
                        </a:rPr>
                        <m:t>=</m:t>
                      </m:r>
                      <m:r>
                        <a:rPr lang="en-US" sz="2000" b="0" i="1" smtClean="0">
                          <a:latin typeface="Cambria Math"/>
                          <a:sym typeface="Symbol" pitchFamily="18" charset="2"/>
                        </a:rPr>
                        <m:t>𝑥</m:t>
                      </m:r>
                      <m:r>
                        <a:rPr lang="en-US" sz="2000" b="0" i="1" smtClean="0">
                          <a:latin typeface="Cambria Math"/>
                          <a:sym typeface="Symbol" pitchFamily="18" charset="2"/>
                        </a:rPr>
                        <m:t>−1   </m:t>
                      </m:r>
                      <m:r>
                        <a:rPr lang="en-US" sz="2000" b="0" i="1" smtClean="0">
                          <a:latin typeface="Cambria Math"/>
                          <a:sym typeface="Symbol" pitchFamily="18" charset="2"/>
                        </a:rPr>
                        <m:t>𝑠𝑜</m:t>
                      </m:r>
                      <m:r>
                        <a:rPr lang="en-US" sz="2000" b="0" i="1" smtClean="0">
                          <a:latin typeface="Cambria Math"/>
                          <a:sym typeface="Symbol" pitchFamily="18" charset="2"/>
                        </a:rPr>
                        <m:t>   </m:t>
                      </m:r>
                      <m:r>
                        <a:rPr lang="en-US" sz="2000" b="0" i="1" smtClean="0">
                          <a:latin typeface="Cambria Math"/>
                          <a:sym typeface="Symbol" pitchFamily="18" charset="2"/>
                        </a:rPr>
                        <m:t>𝑥</m:t>
                      </m:r>
                      <m:r>
                        <a:rPr lang="en-US" sz="2000" b="0" i="1" smtClean="0">
                          <a:latin typeface="Cambria Math"/>
                          <a:sym typeface="Symbol" pitchFamily="18" charset="2"/>
                        </a:rPr>
                        <m:t>=</m:t>
                      </m:r>
                      <m:r>
                        <a:rPr lang="en-US" sz="2000" b="0" i="1" smtClean="0">
                          <a:latin typeface="Cambria Math"/>
                          <a:sym typeface="Symbol" pitchFamily="18" charset="2"/>
                        </a:rPr>
                        <m:t>𝑦</m:t>
                      </m:r>
                      <m:r>
                        <a:rPr lang="en-US" sz="2000" b="0" i="1" smtClean="0">
                          <a:latin typeface="Cambria Math"/>
                          <a:sym typeface="Symbol" pitchFamily="18" charset="2"/>
                        </a:rPr>
                        <m:t>+1</m:t>
                      </m:r>
                    </m:oMath>
                  </m:oMathPara>
                </a14:m>
                <a:endParaRPr lang="en-US" sz="2000" dirty="0" smtClean="0">
                  <a:latin typeface="Cambria Math"/>
                  <a:sym typeface="Symbol" pitchFamily="18" charset="2"/>
                </a:endParaRPr>
              </a:p>
              <a:p>
                <a:pPr lvl="1">
                  <a:buFont typeface="Wingdings" pitchFamily="2" charset="2"/>
                  <a:buNone/>
                </a:pPr>
                <a:endParaRPr lang="en-US" sz="2000" dirty="0" smtClean="0">
                  <a:latin typeface="Cambria Math"/>
                  <a:sym typeface="Symbol" pitchFamily="18" charset="2"/>
                </a:endParaRPr>
              </a:p>
              <a:p>
                <a:pPr lvl="1">
                  <a:buFont typeface="Wingdings" pitchFamily="2" charset="2"/>
                  <a:buNone/>
                </a:pPr>
                <a:endParaRPr lang="en-US" sz="2000" dirty="0">
                  <a:latin typeface="Cambria Math"/>
                  <a:sym typeface="Symbol" pitchFamily="18" charset="2"/>
                </a:endParaRPr>
              </a:p>
              <a:p>
                <a:pPr lvl="1" algn="ctr">
                  <a:buFont typeface="Wingdings" pitchFamily="2" charset="2"/>
                  <a:buNone/>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smtClean="0">
                              <a:latin typeface="Cambria Math"/>
                              <a:sym typeface="Symbol" pitchFamily="18" charset="2"/>
                            </a:rPr>
                          </m:ctrlPr>
                        </m:mPr>
                        <m:mr>
                          <m:e>
                            <m:r>
                              <m:rPr>
                                <m:brk m:alnAt="7"/>
                              </m:rPr>
                              <a:rPr lang="en-US" sz="2000" i="1" smtClean="0">
                                <a:latin typeface="Cambria Math"/>
                                <a:ea typeface="Cambria Math"/>
                                <a:sym typeface="Symbol" pitchFamily="18" charset="2"/>
                              </a:rPr>
                              <m:t>ℚ</m:t>
                            </m:r>
                            <m:d>
                              <m:dPr>
                                <m:ctrlPr>
                                  <a:rPr lang="en-US" sz="2000" i="1">
                                    <a:latin typeface="Cambria Math"/>
                                    <a:ea typeface="Cambria Math"/>
                                    <a:sym typeface="Symbol" pitchFamily="18" charset="2"/>
                                  </a:rPr>
                                </m:ctrlPr>
                              </m:dPr>
                              <m:e>
                                <m:r>
                                  <a:rPr lang="en-US" sz="2000" i="1">
                                    <a:latin typeface="Cambria Math"/>
                                    <a:ea typeface="Cambria Math"/>
                                    <a:sym typeface="Symbol" pitchFamily="18" charset="2"/>
                                  </a:rPr>
                                  <m:t>1−</m:t>
                                </m:r>
                                <m:rad>
                                  <m:radPr>
                                    <m:ctrlPr>
                                      <a:rPr lang="en-US" sz="2000" i="1">
                                        <a:latin typeface="Cambria Math"/>
                                        <a:ea typeface="Cambria Math"/>
                                        <a:sym typeface="Symbol" pitchFamily="18" charset="2"/>
                                      </a:rPr>
                                    </m:ctrlPr>
                                  </m:radPr>
                                  <m:deg>
                                    <m:r>
                                      <m:rPr>
                                        <m:brk m:alnAt="7"/>
                                      </m:rPr>
                                      <a:rPr lang="en-US" sz="2000" i="1">
                                        <a:latin typeface="Cambria Math"/>
                                        <a:ea typeface="Cambria Math"/>
                                        <a:sym typeface="Symbol" pitchFamily="18" charset="2"/>
                                      </a:rPr>
                                      <m:t>3</m:t>
                                    </m:r>
                                  </m:deg>
                                  <m:e>
                                    <m:r>
                                      <a:rPr lang="en-US" sz="2000" i="1">
                                        <a:latin typeface="Cambria Math"/>
                                        <a:ea typeface="Cambria Math"/>
                                        <a:sym typeface="Symbol" pitchFamily="18" charset="2"/>
                                      </a:rPr>
                                      <m:t>13</m:t>
                                    </m:r>
                                  </m:e>
                                </m:rad>
                                <m:r>
                                  <a:rPr lang="en-US" sz="2000" i="1">
                                    <a:latin typeface="Cambria Math"/>
                                    <a:ea typeface="Cambria Math"/>
                                    <a:sym typeface="Symbol" pitchFamily="18" charset="2"/>
                                  </a:rPr>
                                  <m:t>,</m:t>
                                </m:r>
                                <m:r>
                                  <a:rPr lang="en-US" sz="2000" b="0" i="1" smtClean="0">
                                    <a:latin typeface="Cambria Math"/>
                                    <a:ea typeface="Cambria Math"/>
                                    <a:sym typeface="Symbol" pitchFamily="18" charset="2"/>
                                  </a:rPr>
                                  <m:t>  </m:t>
                                </m:r>
                                <m:r>
                                  <a:rPr lang="en-US" sz="2000" i="1">
                                    <a:latin typeface="Cambria Math"/>
                                    <a:ea typeface="Cambria Math"/>
                                    <a:sym typeface="Symbol" pitchFamily="18" charset="2"/>
                                  </a:rPr>
                                  <m:t>1+</m:t>
                                </m:r>
                                <m:f>
                                  <m:fPr>
                                    <m:ctrlPr>
                                      <a:rPr lang="en-US" sz="2000" i="1">
                                        <a:latin typeface="Cambria Math"/>
                                        <a:sym typeface="Symbol" pitchFamily="18" charset="2"/>
                                      </a:rPr>
                                    </m:ctrlPr>
                                  </m:fPr>
                                  <m:num>
                                    <m:rad>
                                      <m:radPr>
                                        <m:ctrlPr>
                                          <a:rPr lang="en-US" sz="2000" i="1">
                                            <a:latin typeface="Cambria Math"/>
                                            <a:sym typeface="Symbol" pitchFamily="18" charset="2"/>
                                          </a:rPr>
                                        </m:ctrlPr>
                                      </m:radPr>
                                      <m:deg>
                                        <m:r>
                                          <m:rPr>
                                            <m:brk m:alnAt="7"/>
                                          </m:rPr>
                                          <a:rPr lang="en-US" sz="2000" i="1">
                                            <a:latin typeface="Cambria Math"/>
                                            <a:sym typeface="Symbol" pitchFamily="18" charset="2"/>
                                          </a:rPr>
                                          <m:t>3</m:t>
                                        </m:r>
                                      </m:deg>
                                      <m:e>
                                        <m:r>
                                          <a:rPr lang="en-US" sz="2000" i="1">
                                            <a:latin typeface="Cambria Math"/>
                                            <a:sym typeface="Symbol" pitchFamily="18" charset="2"/>
                                          </a:rPr>
                                          <m:t>13</m:t>
                                        </m:r>
                                      </m:e>
                                    </m:rad>
                                    <m:r>
                                      <a:rPr lang="en-US" sz="2000" i="1">
                                        <a:latin typeface="Cambria Math"/>
                                        <a:sym typeface="Symbol" pitchFamily="18" charset="2"/>
                                      </a:rPr>
                                      <m:t>+</m:t>
                                    </m:r>
                                    <m:r>
                                      <a:rPr lang="en-US" sz="2000" i="1">
                                        <a:latin typeface="Cambria Math"/>
                                        <a:ea typeface="Cambria Math"/>
                                        <a:sym typeface="Symbol" pitchFamily="18" charset="2"/>
                                      </a:rPr>
                                      <m:t>𝑖</m:t>
                                    </m:r>
                                    <m:rad>
                                      <m:radPr>
                                        <m:degHide m:val="on"/>
                                        <m:ctrlPr>
                                          <a:rPr lang="en-US" sz="2000" i="1">
                                            <a:latin typeface="Cambria Math"/>
                                            <a:ea typeface="Cambria Math"/>
                                            <a:sym typeface="Symbol" pitchFamily="18" charset="2"/>
                                          </a:rPr>
                                        </m:ctrlPr>
                                      </m:radPr>
                                      <m:deg/>
                                      <m:e>
                                        <m:r>
                                          <a:rPr lang="en-US" sz="2000" i="1">
                                            <a:latin typeface="Cambria Math"/>
                                            <a:ea typeface="Cambria Math"/>
                                            <a:sym typeface="Symbol" pitchFamily="18" charset="2"/>
                                          </a:rPr>
                                          <m:t>3</m:t>
                                        </m:r>
                                        <m:rad>
                                          <m:radPr>
                                            <m:ctrlPr>
                                              <a:rPr lang="en-US" sz="2000" i="1">
                                                <a:latin typeface="Cambria Math"/>
                                                <a:ea typeface="Cambria Math"/>
                                                <a:sym typeface="Symbol" pitchFamily="18" charset="2"/>
                                              </a:rPr>
                                            </m:ctrlPr>
                                          </m:radPr>
                                          <m:deg>
                                            <m:r>
                                              <m:rPr>
                                                <m:brk m:alnAt="7"/>
                                              </m:rPr>
                                              <a:rPr lang="en-US" sz="2000" i="1">
                                                <a:latin typeface="Cambria Math"/>
                                                <a:ea typeface="Cambria Math"/>
                                                <a:sym typeface="Symbol" pitchFamily="18" charset="2"/>
                                              </a:rPr>
                                              <m:t>3</m:t>
                                            </m:r>
                                          </m:deg>
                                          <m:e>
                                            <m:r>
                                              <a:rPr lang="en-US" sz="2000" i="1">
                                                <a:latin typeface="Cambria Math"/>
                                                <a:ea typeface="Cambria Math"/>
                                                <a:sym typeface="Symbol" pitchFamily="18" charset="2"/>
                                              </a:rPr>
                                              <m:t>169</m:t>
                                            </m:r>
                                          </m:e>
                                        </m:rad>
                                      </m:e>
                                    </m:rad>
                                  </m:num>
                                  <m:den>
                                    <m:r>
                                      <a:rPr lang="en-US" sz="2000" i="1">
                                        <a:latin typeface="Cambria Math"/>
                                        <a:sym typeface="Symbol" pitchFamily="18" charset="2"/>
                                      </a:rPr>
                                      <m:t>2</m:t>
                                    </m:r>
                                  </m:den>
                                </m:f>
                                <m:r>
                                  <a:rPr lang="en-US" sz="2000" b="0" i="1" smtClean="0">
                                    <a:latin typeface="Cambria Math"/>
                                    <a:sym typeface="Symbol" pitchFamily="18" charset="2"/>
                                  </a:rPr>
                                  <m:t>,  1+ </m:t>
                                </m:r>
                                <m:f>
                                  <m:fPr>
                                    <m:ctrlPr>
                                      <a:rPr lang="en-US" sz="2000" i="1">
                                        <a:latin typeface="Cambria Math"/>
                                        <a:sym typeface="Symbol" pitchFamily="18" charset="2"/>
                                      </a:rPr>
                                    </m:ctrlPr>
                                  </m:fPr>
                                  <m:num>
                                    <m:rad>
                                      <m:radPr>
                                        <m:ctrlPr>
                                          <a:rPr lang="en-US" sz="2000" i="1">
                                            <a:latin typeface="Cambria Math"/>
                                            <a:sym typeface="Symbol" pitchFamily="18" charset="2"/>
                                          </a:rPr>
                                        </m:ctrlPr>
                                      </m:radPr>
                                      <m:deg>
                                        <m:r>
                                          <m:rPr>
                                            <m:brk m:alnAt="7"/>
                                          </m:rPr>
                                          <a:rPr lang="en-US" sz="2000" i="1">
                                            <a:latin typeface="Cambria Math"/>
                                            <a:sym typeface="Symbol" pitchFamily="18" charset="2"/>
                                          </a:rPr>
                                          <m:t>3</m:t>
                                        </m:r>
                                      </m:deg>
                                      <m:e>
                                        <m:r>
                                          <a:rPr lang="en-US" sz="2000" i="1">
                                            <a:latin typeface="Cambria Math"/>
                                            <a:sym typeface="Symbol" pitchFamily="18" charset="2"/>
                                          </a:rPr>
                                          <m:t>13</m:t>
                                        </m:r>
                                      </m:e>
                                    </m:rad>
                                    <m:r>
                                      <a:rPr lang="en-US" sz="2000" i="1">
                                        <a:latin typeface="Cambria Math"/>
                                        <a:sym typeface="Symbol" pitchFamily="18" charset="2"/>
                                      </a:rPr>
                                      <m:t>−</m:t>
                                    </m:r>
                                    <m:r>
                                      <a:rPr lang="en-US" sz="2000" i="1">
                                        <a:latin typeface="Cambria Math"/>
                                        <a:ea typeface="Cambria Math"/>
                                        <a:sym typeface="Symbol" pitchFamily="18" charset="2"/>
                                      </a:rPr>
                                      <m:t>𝑖</m:t>
                                    </m:r>
                                    <m:rad>
                                      <m:radPr>
                                        <m:degHide m:val="on"/>
                                        <m:ctrlPr>
                                          <a:rPr lang="en-US" sz="2000" i="1">
                                            <a:latin typeface="Cambria Math"/>
                                            <a:ea typeface="Cambria Math"/>
                                            <a:sym typeface="Symbol" pitchFamily="18" charset="2"/>
                                          </a:rPr>
                                        </m:ctrlPr>
                                      </m:radPr>
                                      <m:deg/>
                                      <m:e>
                                        <m:r>
                                          <a:rPr lang="en-US" sz="2000" i="1">
                                            <a:latin typeface="Cambria Math"/>
                                            <a:ea typeface="Cambria Math"/>
                                            <a:sym typeface="Symbol" pitchFamily="18" charset="2"/>
                                          </a:rPr>
                                          <m:t>3</m:t>
                                        </m:r>
                                        <m:rad>
                                          <m:radPr>
                                            <m:ctrlPr>
                                              <a:rPr lang="en-US" sz="2000" i="1">
                                                <a:latin typeface="Cambria Math"/>
                                                <a:ea typeface="Cambria Math"/>
                                                <a:sym typeface="Symbol" pitchFamily="18" charset="2"/>
                                              </a:rPr>
                                            </m:ctrlPr>
                                          </m:radPr>
                                          <m:deg>
                                            <m:r>
                                              <m:rPr>
                                                <m:brk m:alnAt="7"/>
                                              </m:rPr>
                                              <a:rPr lang="en-US" sz="2000" i="1">
                                                <a:latin typeface="Cambria Math"/>
                                                <a:ea typeface="Cambria Math"/>
                                                <a:sym typeface="Symbol" pitchFamily="18" charset="2"/>
                                              </a:rPr>
                                              <m:t>3</m:t>
                                            </m:r>
                                          </m:deg>
                                          <m:e>
                                            <m:r>
                                              <a:rPr lang="en-US" sz="2000" i="1">
                                                <a:latin typeface="Cambria Math"/>
                                                <a:ea typeface="Cambria Math"/>
                                                <a:sym typeface="Symbol" pitchFamily="18" charset="2"/>
                                              </a:rPr>
                                              <m:t>169</m:t>
                                            </m:r>
                                          </m:e>
                                        </m:rad>
                                      </m:e>
                                    </m:rad>
                                  </m:num>
                                  <m:den>
                                    <m:r>
                                      <a:rPr lang="en-US" sz="2000" i="1">
                                        <a:latin typeface="Cambria Math"/>
                                        <a:sym typeface="Symbol" pitchFamily="18" charset="2"/>
                                      </a:rPr>
                                      <m:t>2</m:t>
                                    </m:r>
                                  </m:den>
                                </m:f>
                              </m:e>
                            </m:d>
                          </m:e>
                        </m:mr>
                        <m:mr>
                          <m:e>
                            <m:r>
                              <a:rPr lang="en-US" sz="2000" i="1" smtClean="0">
                                <a:latin typeface="Cambria Math"/>
                                <a:ea typeface="Cambria Math"/>
                                <a:sym typeface="Symbol" pitchFamily="18" charset="2"/>
                              </a:rPr>
                              <m:t>↑</m:t>
                            </m:r>
                          </m:e>
                        </m:mr>
                        <m:mr>
                          <m:e>
                            <m:m>
                              <m:mPr>
                                <m:mcs>
                                  <m:mc>
                                    <m:mcPr>
                                      <m:count m:val="1"/>
                                      <m:mcJc m:val="center"/>
                                    </m:mcPr>
                                  </m:mc>
                                </m:mcs>
                                <m:ctrlPr>
                                  <a:rPr lang="en-US" sz="2000" i="1" smtClean="0">
                                    <a:latin typeface="Cambria Math"/>
                                    <a:sym typeface="Symbol" pitchFamily="18" charset="2"/>
                                  </a:rPr>
                                </m:ctrlPr>
                              </m:mPr>
                              <m:mr>
                                <m:e>
                                  <m:r>
                                    <m:rPr>
                                      <m:brk m:alnAt="7"/>
                                    </m:rPr>
                                    <a:rPr lang="en-US" sz="2000" i="1" smtClean="0">
                                      <a:latin typeface="Cambria Math"/>
                                      <a:ea typeface="Cambria Math"/>
                                      <a:sym typeface="Symbol" pitchFamily="18" charset="2"/>
                                    </a:rPr>
                                    <m:t>ℚ</m:t>
                                  </m:r>
                                  <m:d>
                                    <m:dPr>
                                      <m:ctrlPr>
                                        <a:rPr lang="en-US" sz="2000" i="1" smtClean="0">
                                          <a:latin typeface="Cambria Math"/>
                                          <a:ea typeface="Cambria Math"/>
                                          <a:sym typeface="Symbol" pitchFamily="18" charset="2"/>
                                        </a:rPr>
                                      </m:ctrlPr>
                                    </m:dPr>
                                    <m:e>
                                      <m:r>
                                        <a:rPr lang="en-US" sz="2000" b="0" i="1" smtClean="0">
                                          <a:latin typeface="Cambria Math"/>
                                          <a:ea typeface="Cambria Math"/>
                                          <a:sym typeface="Symbol" pitchFamily="18" charset="2"/>
                                        </a:rPr>
                                        <m:t>1−</m:t>
                                      </m:r>
                                      <m:rad>
                                        <m:radPr>
                                          <m:ctrlPr>
                                            <a:rPr lang="en-US" sz="2000" b="0" i="1" smtClean="0">
                                              <a:latin typeface="Cambria Math"/>
                                              <a:ea typeface="Cambria Math"/>
                                              <a:sym typeface="Symbol" pitchFamily="18" charset="2"/>
                                            </a:rPr>
                                          </m:ctrlPr>
                                        </m:radPr>
                                        <m:deg>
                                          <m:r>
                                            <m:rPr>
                                              <m:brk m:alnAt="7"/>
                                            </m:rPr>
                                            <a:rPr lang="en-US" sz="2000" b="0" i="1" smtClean="0">
                                              <a:latin typeface="Cambria Math"/>
                                              <a:ea typeface="Cambria Math"/>
                                              <a:sym typeface="Symbol" pitchFamily="18" charset="2"/>
                                            </a:rPr>
                                            <m:t>3</m:t>
                                          </m:r>
                                        </m:deg>
                                        <m:e>
                                          <m:r>
                                            <a:rPr lang="en-US" sz="2000" b="0" i="1" smtClean="0">
                                              <a:latin typeface="Cambria Math"/>
                                              <a:ea typeface="Cambria Math"/>
                                              <a:sym typeface="Symbol" pitchFamily="18" charset="2"/>
                                            </a:rPr>
                                            <m:t>13</m:t>
                                          </m:r>
                                        </m:e>
                                      </m:rad>
                                      <m:r>
                                        <a:rPr lang="en-US" sz="2000" b="0" i="1" smtClean="0">
                                          <a:latin typeface="Cambria Math"/>
                                          <a:ea typeface="Cambria Math"/>
                                          <a:sym typeface="Symbol" pitchFamily="18" charset="2"/>
                                        </a:rPr>
                                        <m:t>,1+</m:t>
                                      </m:r>
                                      <m:f>
                                        <m:fPr>
                                          <m:ctrlPr>
                                            <a:rPr lang="en-US" sz="2000" i="1">
                                              <a:latin typeface="Cambria Math"/>
                                              <a:sym typeface="Symbol" pitchFamily="18" charset="2"/>
                                            </a:rPr>
                                          </m:ctrlPr>
                                        </m:fPr>
                                        <m:num>
                                          <m:rad>
                                            <m:radPr>
                                              <m:ctrlPr>
                                                <a:rPr lang="en-US" sz="2000" i="1">
                                                  <a:latin typeface="Cambria Math"/>
                                                  <a:sym typeface="Symbol" pitchFamily="18" charset="2"/>
                                                </a:rPr>
                                              </m:ctrlPr>
                                            </m:radPr>
                                            <m:deg>
                                              <m:r>
                                                <m:rPr>
                                                  <m:brk m:alnAt="7"/>
                                                </m:rPr>
                                                <a:rPr lang="en-US" sz="2000" i="1">
                                                  <a:latin typeface="Cambria Math"/>
                                                  <a:sym typeface="Symbol" pitchFamily="18" charset="2"/>
                                                </a:rPr>
                                                <m:t>3</m:t>
                                              </m:r>
                                            </m:deg>
                                            <m:e>
                                              <m:r>
                                                <a:rPr lang="en-US" sz="2000" i="1">
                                                  <a:latin typeface="Cambria Math"/>
                                                  <a:sym typeface="Symbol" pitchFamily="18" charset="2"/>
                                                </a:rPr>
                                                <m:t>13</m:t>
                                              </m:r>
                                            </m:e>
                                          </m:rad>
                                          <m:r>
                                            <a:rPr lang="en-US" sz="2000" i="1">
                                              <a:latin typeface="Cambria Math"/>
                                              <a:sym typeface="Symbol" pitchFamily="18" charset="2"/>
                                            </a:rPr>
                                            <m:t>+</m:t>
                                          </m:r>
                                          <m:r>
                                            <a:rPr lang="en-US" sz="2000" i="1">
                                              <a:latin typeface="Cambria Math"/>
                                              <a:ea typeface="Cambria Math"/>
                                              <a:sym typeface="Symbol" pitchFamily="18" charset="2"/>
                                            </a:rPr>
                                            <m:t>𝑖</m:t>
                                          </m:r>
                                          <m:rad>
                                            <m:radPr>
                                              <m:degHide m:val="on"/>
                                              <m:ctrlPr>
                                                <a:rPr lang="en-US" sz="2000" i="1">
                                                  <a:latin typeface="Cambria Math"/>
                                                  <a:ea typeface="Cambria Math"/>
                                                  <a:sym typeface="Symbol" pitchFamily="18" charset="2"/>
                                                </a:rPr>
                                              </m:ctrlPr>
                                            </m:radPr>
                                            <m:deg/>
                                            <m:e>
                                              <m:r>
                                                <a:rPr lang="en-US" sz="2000" i="1">
                                                  <a:latin typeface="Cambria Math"/>
                                                  <a:ea typeface="Cambria Math"/>
                                                  <a:sym typeface="Symbol" pitchFamily="18" charset="2"/>
                                                </a:rPr>
                                                <m:t>3</m:t>
                                              </m:r>
                                              <m:rad>
                                                <m:radPr>
                                                  <m:ctrlPr>
                                                    <a:rPr lang="en-US" sz="2000" i="1">
                                                      <a:latin typeface="Cambria Math"/>
                                                      <a:ea typeface="Cambria Math"/>
                                                      <a:sym typeface="Symbol" pitchFamily="18" charset="2"/>
                                                    </a:rPr>
                                                  </m:ctrlPr>
                                                </m:radPr>
                                                <m:deg>
                                                  <m:r>
                                                    <m:rPr>
                                                      <m:brk m:alnAt="7"/>
                                                    </m:rPr>
                                                    <a:rPr lang="en-US" sz="2000" i="1">
                                                      <a:latin typeface="Cambria Math"/>
                                                      <a:ea typeface="Cambria Math"/>
                                                      <a:sym typeface="Symbol" pitchFamily="18" charset="2"/>
                                                    </a:rPr>
                                                    <m:t>3</m:t>
                                                  </m:r>
                                                </m:deg>
                                                <m:e>
                                                  <m:r>
                                                    <a:rPr lang="en-US" sz="2000" i="1">
                                                      <a:latin typeface="Cambria Math"/>
                                                      <a:ea typeface="Cambria Math"/>
                                                      <a:sym typeface="Symbol" pitchFamily="18" charset="2"/>
                                                    </a:rPr>
                                                    <m:t>169</m:t>
                                                  </m:r>
                                                </m:e>
                                              </m:rad>
                                            </m:e>
                                          </m:rad>
                                        </m:num>
                                        <m:den>
                                          <m:r>
                                            <a:rPr lang="en-US" sz="2000" i="1">
                                              <a:latin typeface="Cambria Math"/>
                                              <a:sym typeface="Symbol" pitchFamily="18" charset="2"/>
                                            </a:rPr>
                                            <m:t>2</m:t>
                                          </m:r>
                                        </m:den>
                                      </m:f>
                                    </m:e>
                                  </m:d>
                                </m:e>
                              </m:mr>
                              <m:mr>
                                <m:e>
                                  <m:r>
                                    <a:rPr lang="en-US" sz="2000" i="1" smtClean="0">
                                      <a:latin typeface="Cambria Math"/>
                                      <a:ea typeface="Cambria Math"/>
                                      <a:sym typeface="Symbol" pitchFamily="18" charset="2"/>
                                    </a:rPr>
                                    <m:t>↑</m:t>
                                  </m:r>
                                </m:e>
                              </m:mr>
                              <m:mr>
                                <m:e>
                                  <m:m>
                                    <m:mPr>
                                      <m:mcs>
                                        <m:mc>
                                          <m:mcPr>
                                            <m:count m:val="1"/>
                                            <m:mcJc m:val="center"/>
                                          </m:mcPr>
                                        </m:mc>
                                      </m:mcs>
                                      <m:ctrlPr>
                                        <a:rPr lang="en-US" sz="2000" i="1" smtClean="0">
                                          <a:latin typeface="Cambria Math"/>
                                          <a:sym typeface="Symbol" pitchFamily="18" charset="2"/>
                                        </a:rPr>
                                      </m:ctrlPr>
                                    </m:mPr>
                                    <m:mr>
                                      <m:e>
                                        <m:r>
                                          <m:rPr>
                                            <m:brk m:alnAt="7"/>
                                          </m:rPr>
                                          <a:rPr lang="en-US" sz="2000" i="1" smtClean="0">
                                            <a:latin typeface="Cambria Math"/>
                                            <a:ea typeface="Cambria Math"/>
                                            <a:sym typeface="Symbol" pitchFamily="18" charset="2"/>
                                          </a:rPr>
                                          <m:t>ℚ</m:t>
                                        </m:r>
                                        <m:d>
                                          <m:dPr>
                                            <m:ctrlPr>
                                              <a:rPr lang="en-US" sz="2000" i="1" smtClean="0">
                                                <a:latin typeface="Cambria Math"/>
                                                <a:ea typeface="Cambria Math"/>
                                                <a:sym typeface="Symbol" pitchFamily="18" charset="2"/>
                                              </a:rPr>
                                            </m:ctrlPr>
                                          </m:dPr>
                                          <m:e>
                                            <m:r>
                                              <a:rPr lang="en-US" sz="2000" b="0" i="1" smtClean="0">
                                                <a:latin typeface="Cambria Math"/>
                                                <a:ea typeface="Cambria Math"/>
                                                <a:sym typeface="Symbol" pitchFamily="18" charset="2"/>
                                              </a:rPr>
                                              <m:t>1−</m:t>
                                            </m:r>
                                            <m:rad>
                                              <m:radPr>
                                                <m:ctrlPr>
                                                  <a:rPr lang="en-US" sz="2000" b="0" i="1" smtClean="0">
                                                    <a:latin typeface="Cambria Math"/>
                                                    <a:ea typeface="Cambria Math"/>
                                                    <a:sym typeface="Symbol" pitchFamily="18" charset="2"/>
                                                  </a:rPr>
                                                </m:ctrlPr>
                                              </m:radPr>
                                              <m:deg>
                                                <m:r>
                                                  <m:rPr>
                                                    <m:brk m:alnAt="7"/>
                                                  </m:rPr>
                                                  <a:rPr lang="en-US" sz="2000" b="0" i="1" smtClean="0">
                                                    <a:latin typeface="Cambria Math"/>
                                                    <a:ea typeface="Cambria Math"/>
                                                    <a:sym typeface="Symbol" pitchFamily="18" charset="2"/>
                                                  </a:rPr>
                                                  <m:t>3</m:t>
                                                </m:r>
                                              </m:deg>
                                              <m:e>
                                                <m:r>
                                                  <a:rPr lang="en-US" sz="2000" b="0" i="1" smtClean="0">
                                                    <a:latin typeface="Cambria Math"/>
                                                    <a:ea typeface="Cambria Math"/>
                                                    <a:sym typeface="Symbol" pitchFamily="18" charset="2"/>
                                                  </a:rPr>
                                                  <m:t>13</m:t>
                                                </m:r>
                                              </m:e>
                                            </m:rad>
                                          </m:e>
                                        </m:d>
                                      </m:e>
                                    </m:mr>
                                    <m:mr>
                                      <m:e>
                                        <m:m>
                                          <m:mPr>
                                            <m:mcs>
                                              <m:mc>
                                                <m:mcPr>
                                                  <m:count m:val="1"/>
                                                  <m:mcJc m:val="center"/>
                                                </m:mcPr>
                                              </m:mc>
                                            </m:mcs>
                                            <m:ctrlPr>
                                              <a:rPr lang="en-US" sz="2000" i="1" smtClean="0">
                                                <a:latin typeface="Cambria Math"/>
                                                <a:sym typeface="Symbol" pitchFamily="18" charset="2"/>
                                              </a:rPr>
                                            </m:ctrlPr>
                                          </m:mPr>
                                          <m:mr>
                                            <m:e>
                                              <m:r>
                                                <m:rPr>
                                                  <m:brk m:alnAt="7"/>
                                                </m:rPr>
                                                <a:rPr lang="en-US" sz="2000" i="1" smtClean="0">
                                                  <a:latin typeface="Cambria Math"/>
                                                  <a:ea typeface="Cambria Math"/>
                                                  <a:sym typeface="Symbol" pitchFamily="18" charset="2"/>
                                                </a:rPr>
                                                <m:t>↑</m:t>
                                              </m:r>
                                            </m:e>
                                          </m:mr>
                                          <m:mr>
                                            <m:e>
                                              <m:r>
                                                <a:rPr lang="en-US" sz="2000" i="1" smtClean="0">
                                                  <a:latin typeface="Cambria Math"/>
                                                  <a:ea typeface="Cambria Math"/>
                                                  <a:sym typeface="Symbol" pitchFamily="18" charset="2"/>
                                                </a:rPr>
                                                <m:t>ℚ</m:t>
                                              </m:r>
                                            </m:e>
                                          </m:mr>
                                        </m:m>
                                      </m:e>
                                    </m:mr>
                                  </m:m>
                                </m:e>
                              </m:mr>
                            </m:m>
                          </m:e>
                        </m:mr>
                      </m:m>
                    </m:oMath>
                  </m:oMathPara>
                </a14:m>
                <a:endParaRPr lang="en-US" sz="2000" i="1" dirty="0" smtClean="0">
                  <a:latin typeface="Cambria Math"/>
                  <a:sym typeface="Symbol" pitchFamily="18" charset="2"/>
                </a:endParaRPr>
              </a:p>
              <a:p>
                <a:pPr lvl="1" algn="r">
                  <a:buFont typeface="Wingdings" pitchFamily="2" charset="2"/>
                  <a:buNone/>
                </a:pPr>
                <a:endParaRPr lang="en-US" i="1" dirty="0" smtClean="0">
                  <a:latin typeface="Cambria Math"/>
                  <a:sym typeface="Symbol" pitchFamily="18" charset="2"/>
                </a:endParaRPr>
              </a:p>
              <a:p>
                <a:pPr lvl="1" algn="r">
                  <a:buFont typeface="Wingdings" pitchFamily="2" charset="2"/>
                  <a:buNone/>
                </a:pPr>
                <a:endParaRPr lang="en-US" i="1" dirty="0">
                  <a:latin typeface="Cambria Math"/>
                  <a:sym typeface="Symbol" pitchFamily="18" charset="2"/>
                </a:endParaRPr>
              </a:p>
              <a:p>
                <a:pPr lvl="1" algn="r">
                  <a:buFont typeface="Wingdings" pitchFamily="2" charset="2"/>
                  <a:buNone/>
                </a:pPr>
                <a:endParaRPr lang="en-US" i="1" dirty="0" smtClean="0">
                  <a:latin typeface="Cambria Math"/>
                  <a:sym typeface="Symbol" pitchFamily="18" charset="2"/>
                </a:endParaRPr>
              </a:p>
              <a:p>
                <a:pPr lvl="1" algn="r">
                  <a:buFont typeface="Wingdings" pitchFamily="2" charset="2"/>
                  <a:buNone/>
                </a:pPr>
                <a:endParaRPr lang="en-US" i="1" dirty="0">
                  <a:latin typeface="Cambria Math"/>
                  <a:sym typeface="Symbol" pitchFamily="18" charset="2"/>
                </a:endParaRPr>
              </a:p>
              <a:p>
                <a:pPr lvl="1" algn="r">
                  <a:buFont typeface="Wingdings" pitchFamily="2" charset="2"/>
                  <a:buNone/>
                </a:pPr>
                <a:endParaRPr lang="en-US" dirty="0">
                  <a:sym typeface="Symbol" pitchFamily="18" charset="2"/>
                </a:endParaRPr>
              </a:p>
            </p:txBody>
          </p:sp>
        </mc:Choice>
        <mc:Fallback>
          <p:sp>
            <p:nvSpPr>
              <p:cNvPr id="75779" name="Rectangle 3"/>
              <p:cNvSpPr>
                <a:spLocks noGrp="1" noRot="1" noChangeAspect="1" noMove="1" noResize="1" noEditPoints="1" noAdjustHandles="1" noChangeArrowheads="1" noChangeShapeType="1" noTextEdit="1"/>
              </p:cNvSpPr>
              <p:nvPr>
                <p:ph type="body" idx="1"/>
              </p:nvPr>
            </p:nvSpPr>
            <p:spPr>
              <a:xfrm>
                <a:off x="457200" y="609600"/>
                <a:ext cx="8229600" cy="5638800"/>
              </a:xfrm>
              <a:blipFill rotWithShape="1">
                <a:blip r:embed="rId4"/>
                <a:stretch>
                  <a:fillRect t="-432" r="-1481"/>
                </a:stretch>
              </a:blipFill>
            </p:spPr>
            <p:txBody>
              <a:bodyPr/>
              <a:lstStyle/>
              <a:p>
                <a:r>
                  <a:rPr lang="en-US">
                    <a:noFill/>
                  </a:rPr>
                  <a:t> </a:t>
                </a:r>
              </a:p>
            </p:txBody>
          </p:sp>
        </mc:Fallback>
      </mc:AlternateContent>
      <p:sp>
        <p:nvSpPr>
          <p:cNvPr id="75784" name="Rectangle 8"/>
          <p:cNvSpPr>
            <a:spLocks noChangeArrowheads="1"/>
          </p:cNvSpPr>
          <p:nvPr/>
        </p:nvSpPr>
        <p:spPr bwMode="auto">
          <a:xfrm>
            <a:off x="0" y="2576513"/>
            <a:ext cx="9144000" cy="0"/>
          </a:xfrm>
          <a:prstGeom prst="rect">
            <a:avLst/>
          </a:prstGeom>
          <a:noFill/>
          <a:ln w="9525">
            <a:noFill/>
            <a:miter lim="800000"/>
            <a:headEnd/>
            <a:tailEnd/>
          </a:ln>
          <a:effectLst/>
        </p:spPr>
        <p:txBody>
          <a:bodyPr wrap="none" anchor="ctr">
            <a:spAutoFit/>
          </a:bodyPr>
          <a:lstStyle/>
          <a:p>
            <a:pPr algn="ctr"/>
            <a:endParaRPr lang="en-US"/>
          </a:p>
        </p:txBody>
      </p:sp>
    </p:spTree>
    <p:custDataLst>
      <p:tags r:id="rId1"/>
    </p:custDataLst>
    <p:extLst>
      <p:ext uri="{BB962C8B-B14F-4D97-AF65-F5344CB8AC3E}">
        <p14:creationId xmlns:p14="http://schemas.microsoft.com/office/powerpoint/2010/main" val="143555391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ltLang="en-US"/>
              <a:t>Solvability by Radicals</a:t>
            </a:r>
          </a:p>
        </p:txBody>
      </p:sp>
      <p:sp>
        <p:nvSpPr>
          <p:cNvPr id="101379" name="Rectangle 3"/>
          <p:cNvSpPr>
            <a:spLocks noGrp="1" noChangeArrowheads="1"/>
          </p:cNvSpPr>
          <p:nvPr>
            <p:ph type="body" idx="1"/>
          </p:nvPr>
        </p:nvSpPr>
        <p:spPr/>
        <p:txBody>
          <a:bodyPr/>
          <a:lstStyle/>
          <a:p>
            <a:pPr>
              <a:lnSpc>
                <a:spcPct val="90000"/>
              </a:lnSpc>
            </a:pPr>
            <a:r>
              <a:rPr lang="en-US" altLang="en-US"/>
              <a:t>For every Degree 5 or higher, there are polynomials that are not solvable</a:t>
            </a:r>
          </a:p>
          <a:p>
            <a:pPr>
              <a:lnSpc>
                <a:spcPct val="90000"/>
              </a:lnSpc>
            </a:pPr>
            <a:endParaRPr lang="en-US" altLang="en-US"/>
          </a:p>
          <a:p>
            <a:pPr>
              <a:lnSpc>
                <a:spcPct val="90000"/>
              </a:lnSpc>
              <a:buFont typeface="Wingdings" pitchFamily="2" charset="2"/>
              <a:buNone/>
            </a:pPr>
            <a:endParaRPr lang="en-US" altLang="en-US"/>
          </a:p>
          <a:p>
            <a:pPr>
              <a:lnSpc>
                <a:spcPct val="90000"/>
              </a:lnSpc>
              <a:buFont typeface="Wingdings" pitchFamily="2" charset="2"/>
              <a:buNone/>
            </a:pPr>
            <a:endParaRPr lang="en-US" altLang="en-US"/>
          </a:p>
          <a:p>
            <a:pPr>
              <a:lnSpc>
                <a:spcPct val="90000"/>
              </a:lnSpc>
              <a:buFont typeface="Wingdings" pitchFamily="2" charset="2"/>
              <a:buNone/>
            </a:pPr>
            <a:endParaRPr lang="en-US" altLang="en-US"/>
          </a:p>
          <a:p>
            <a:pPr>
              <a:lnSpc>
                <a:spcPct val="90000"/>
              </a:lnSpc>
              <a:buFont typeface="Wingdings" pitchFamily="2" charset="2"/>
              <a:buNone/>
            </a:pPr>
            <a:endParaRPr lang="en-US" altLang="en-US"/>
          </a:p>
          <a:p>
            <a:pPr>
              <a:lnSpc>
                <a:spcPct val="90000"/>
              </a:lnSpc>
              <a:buFont typeface="Wingdings" pitchFamily="2" charset="2"/>
              <a:buNone/>
            </a:pPr>
            <a:r>
              <a:rPr lang="en-US" altLang="en-US" sz="1800"/>
              <a:t>                       Ruffini (Italian)                      Abel (Norwegian)</a:t>
            </a:r>
          </a:p>
          <a:p>
            <a:pPr algn="ctr">
              <a:lnSpc>
                <a:spcPct val="90000"/>
              </a:lnSpc>
              <a:buFont typeface="Wingdings" pitchFamily="2" charset="2"/>
              <a:buNone/>
            </a:pPr>
            <a:r>
              <a:rPr lang="en-US" altLang="en-US"/>
              <a:t>(1800’s)</a:t>
            </a:r>
          </a:p>
        </p:txBody>
      </p:sp>
      <p:pic>
        <p:nvPicPr>
          <p:cNvPr id="101381" name="Picture 5" descr="Paolo_Ruffin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895600"/>
            <a:ext cx="1524000" cy="2038350"/>
          </a:xfrm>
          <a:prstGeom prst="rect">
            <a:avLst/>
          </a:prstGeom>
          <a:noFill/>
          <a:extLst>
            <a:ext uri="{909E8E84-426E-40DD-AFC4-6F175D3DCCD1}">
              <a14:hiddenFill xmlns:a14="http://schemas.microsoft.com/office/drawing/2010/main">
                <a:solidFill>
                  <a:srgbClr val="FFFFFF"/>
                </a:solidFill>
              </a14:hiddenFill>
            </a:ext>
          </a:extLst>
        </p:spPr>
      </p:pic>
      <p:pic>
        <p:nvPicPr>
          <p:cNvPr id="101383" name="Picture 7" descr="Niels_Henrik_Ab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895600"/>
            <a:ext cx="1524000" cy="203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a:t>Countable Sets</a:t>
            </a:r>
          </a:p>
        </p:txBody>
      </p:sp>
      <p:sp>
        <p:nvSpPr>
          <p:cNvPr id="60419" name="Rectangle 3"/>
          <p:cNvSpPr>
            <a:spLocks noGrp="1" noChangeArrowheads="1"/>
          </p:cNvSpPr>
          <p:nvPr>
            <p:ph type="body" idx="1"/>
          </p:nvPr>
        </p:nvSpPr>
        <p:spPr/>
        <p:txBody>
          <a:bodyPr/>
          <a:lstStyle/>
          <a:p>
            <a:r>
              <a:rPr lang="en-US" altLang="en-US"/>
              <a:t>A set is </a:t>
            </a:r>
            <a:r>
              <a:rPr lang="en-US" altLang="en-US">
                <a:solidFill>
                  <a:schemeClr val="hlink"/>
                </a:solidFill>
              </a:rPr>
              <a:t>countable</a:t>
            </a:r>
            <a:r>
              <a:rPr lang="en-US" altLang="en-US"/>
              <a:t> if there is a one-to-one correspondence between the set and </a:t>
            </a:r>
            <a:r>
              <a:rPr lang="en-US" altLang="en-US">
                <a:latin typeface="Castellar" pitchFamily="18" charset="0"/>
              </a:rPr>
              <a:t>N</a:t>
            </a:r>
            <a:r>
              <a:rPr lang="en-US" altLang="en-US"/>
              <a:t>, the natural numbers</a:t>
            </a:r>
          </a:p>
        </p:txBody>
      </p:sp>
      <p:pic>
        <p:nvPicPr>
          <p:cNvPr id="604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733800"/>
            <a:ext cx="5791200" cy="2028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ltLang="en-US"/>
              <a:t>Solvability by Radicals</a:t>
            </a:r>
          </a:p>
        </p:txBody>
      </p:sp>
      <p:sp>
        <p:nvSpPr>
          <p:cNvPr id="102403" name="Rectangle 3"/>
          <p:cNvSpPr>
            <a:spLocks noGrp="1" noChangeArrowheads="1"/>
          </p:cNvSpPr>
          <p:nvPr>
            <p:ph type="body" sz="half" idx="1"/>
          </p:nvPr>
        </p:nvSpPr>
        <p:spPr>
          <a:xfrm>
            <a:off x="457200" y="1600200"/>
            <a:ext cx="8305800" cy="4530725"/>
          </a:xfrm>
        </p:spPr>
        <p:txBody>
          <a:bodyPr/>
          <a:lstStyle/>
          <a:p>
            <a:r>
              <a:rPr lang="en-US" altLang="en-US"/>
              <a:t>For every Degree 5 or higher, there are polynomials that are not solvable</a:t>
            </a:r>
          </a:p>
          <a:p>
            <a:pPr>
              <a:buFont typeface="Wingdings" pitchFamily="2" charset="2"/>
              <a:buNone/>
            </a:pPr>
            <a:endParaRPr lang="en-US" altLang="en-US"/>
          </a:p>
          <a:p>
            <a:pPr>
              <a:buFont typeface="Wingdings" pitchFamily="2" charset="2"/>
              <a:buNone/>
            </a:pPr>
            <a:r>
              <a:rPr lang="en-US" altLang="en-US"/>
              <a:t>					is not solvable by radicals</a:t>
            </a:r>
          </a:p>
        </p:txBody>
      </p:sp>
      <p:graphicFrame>
        <p:nvGraphicFramePr>
          <p:cNvPr id="102404" name="Object 4"/>
          <p:cNvGraphicFramePr>
            <a:graphicFrameLocks noGrp="1" noChangeAspect="1"/>
          </p:cNvGraphicFramePr>
          <p:nvPr>
            <p:ph sz="half" idx="2"/>
          </p:nvPr>
        </p:nvGraphicFramePr>
        <p:xfrm>
          <a:off x="1066800" y="3124200"/>
          <a:ext cx="2743200" cy="635000"/>
        </p:xfrm>
        <a:graphic>
          <a:graphicData uri="http://schemas.openxmlformats.org/presentationml/2006/ole">
            <mc:AlternateContent xmlns:mc="http://schemas.openxmlformats.org/markup-compatibility/2006">
              <mc:Choice xmlns:v="urn:schemas-microsoft-com:vml" Requires="v">
                <p:oleObj spid="_x0000_s102421" name="Equation" r:id="rId3" imgW="876240" imgH="203040" progId="Equation.3">
                  <p:embed/>
                </p:oleObj>
              </mc:Choice>
              <mc:Fallback>
                <p:oleObj name="Equation" r:id="rId3" imgW="876240" imgH="203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124200"/>
                        <a:ext cx="2743200"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ltLang="en-US"/>
              <a:t>Solvability by Radicals</a:t>
            </a:r>
          </a:p>
        </p:txBody>
      </p:sp>
      <p:sp>
        <p:nvSpPr>
          <p:cNvPr id="106499" name="Rectangle 3"/>
          <p:cNvSpPr>
            <a:spLocks noGrp="1" noChangeArrowheads="1"/>
          </p:cNvSpPr>
          <p:nvPr>
            <p:ph type="body" sz="half" idx="1"/>
          </p:nvPr>
        </p:nvSpPr>
        <p:spPr>
          <a:xfrm>
            <a:off x="457200" y="1600200"/>
            <a:ext cx="8305800" cy="4530725"/>
          </a:xfrm>
        </p:spPr>
        <p:txBody>
          <a:bodyPr/>
          <a:lstStyle/>
          <a:p>
            <a:r>
              <a:rPr lang="en-US" altLang="en-US"/>
              <a:t>For every Degree 5 or higher, there are polynomials that are not solvable</a:t>
            </a:r>
          </a:p>
          <a:p>
            <a:pPr>
              <a:buFont typeface="Wingdings" pitchFamily="2" charset="2"/>
              <a:buNone/>
            </a:pPr>
            <a:endParaRPr lang="en-US" altLang="en-US"/>
          </a:p>
          <a:p>
            <a:pPr>
              <a:buFont typeface="Wingdings" pitchFamily="2" charset="2"/>
              <a:buNone/>
            </a:pPr>
            <a:r>
              <a:rPr lang="en-US" altLang="en-US"/>
              <a:t>					is not solvable by radicals</a:t>
            </a:r>
          </a:p>
          <a:p>
            <a:pPr>
              <a:buFont typeface="Wingdings" pitchFamily="2" charset="2"/>
              <a:buNone/>
            </a:pPr>
            <a:endParaRPr lang="en-US" altLang="en-US"/>
          </a:p>
          <a:p>
            <a:pPr>
              <a:buFont typeface="Wingdings" pitchFamily="2" charset="2"/>
              <a:buNone/>
            </a:pPr>
            <a:r>
              <a:rPr lang="en-US" altLang="en-US"/>
              <a:t>The roots of this equation are algebraic</a:t>
            </a:r>
          </a:p>
        </p:txBody>
      </p:sp>
      <p:graphicFrame>
        <p:nvGraphicFramePr>
          <p:cNvPr id="106500" name="Object 4"/>
          <p:cNvGraphicFramePr>
            <a:graphicFrameLocks noGrp="1" noChangeAspect="1"/>
          </p:cNvGraphicFramePr>
          <p:nvPr>
            <p:ph sz="half" idx="2"/>
          </p:nvPr>
        </p:nvGraphicFramePr>
        <p:xfrm>
          <a:off x="1066800" y="3124200"/>
          <a:ext cx="2743200" cy="635000"/>
        </p:xfrm>
        <a:graphic>
          <a:graphicData uri="http://schemas.openxmlformats.org/presentationml/2006/ole">
            <mc:AlternateContent xmlns:mc="http://schemas.openxmlformats.org/markup-compatibility/2006">
              <mc:Choice xmlns:v="urn:schemas-microsoft-com:vml" Requires="v">
                <p:oleObj spid="_x0000_s106516" name="Equation" r:id="rId3" imgW="876240" imgH="203040" progId="Equation.3">
                  <p:embed/>
                </p:oleObj>
              </mc:Choice>
              <mc:Fallback>
                <p:oleObj name="Equation" r:id="rId3" imgW="876240" imgH="203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124200"/>
                        <a:ext cx="2743200"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ltLang="en-US"/>
              <a:t>Solvability by Radicals</a:t>
            </a:r>
          </a:p>
        </p:txBody>
      </p:sp>
      <p:sp>
        <p:nvSpPr>
          <p:cNvPr id="103427" name="Rectangle 3"/>
          <p:cNvSpPr>
            <a:spLocks noGrp="1" noChangeArrowheads="1"/>
          </p:cNvSpPr>
          <p:nvPr>
            <p:ph type="body" sz="half" idx="1"/>
          </p:nvPr>
        </p:nvSpPr>
        <p:spPr>
          <a:xfrm>
            <a:off x="457200" y="1600200"/>
            <a:ext cx="8077200" cy="4530725"/>
          </a:xfrm>
        </p:spPr>
        <p:txBody>
          <a:bodyPr/>
          <a:lstStyle/>
          <a:p>
            <a:r>
              <a:rPr lang="en-US" altLang="en-US"/>
              <a:t>For every Degree 5 or higher, there are polynomials that are not solvable</a:t>
            </a:r>
          </a:p>
          <a:p>
            <a:pPr>
              <a:buFont typeface="Wingdings" pitchFamily="2" charset="2"/>
              <a:buNone/>
            </a:pPr>
            <a:endParaRPr lang="en-US" altLang="en-US"/>
          </a:p>
          <a:p>
            <a:pPr>
              <a:buFont typeface="Wingdings" pitchFamily="2" charset="2"/>
              <a:buNone/>
            </a:pPr>
            <a:r>
              <a:rPr lang="en-US" altLang="en-US"/>
              <a:t>                                  is solvable by radicals</a:t>
            </a:r>
          </a:p>
        </p:txBody>
      </p:sp>
      <p:graphicFrame>
        <p:nvGraphicFramePr>
          <p:cNvPr id="103428" name="Object 4"/>
          <p:cNvGraphicFramePr>
            <a:graphicFrameLocks noGrp="1" noChangeAspect="1"/>
          </p:cNvGraphicFramePr>
          <p:nvPr>
            <p:ph sz="half" idx="2"/>
          </p:nvPr>
        </p:nvGraphicFramePr>
        <p:xfrm>
          <a:off x="1143000" y="3048000"/>
          <a:ext cx="2286000" cy="665163"/>
        </p:xfrm>
        <a:graphic>
          <a:graphicData uri="http://schemas.openxmlformats.org/presentationml/2006/ole">
            <mc:AlternateContent xmlns:mc="http://schemas.openxmlformats.org/markup-compatibility/2006">
              <mc:Choice xmlns:v="urn:schemas-microsoft-com:vml" Requires="v">
                <p:oleObj spid="_x0000_s103445" name="Equation" r:id="rId3" imgW="698400" imgH="203040" progId="Equation.3">
                  <p:embed/>
                </p:oleObj>
              </mc:Choice>
              <mc:Fallback>
                <p:oleObj name="Equation" r:id="rId3" imgW="698400" imgH="203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048000"/>
                        <a:ext cx="2286000" cy="66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ltLang="en-US"/>
              <a:t>Algebraic Numbers</a:t>
            </a:r>
          </a:p>
        </p:txBody>
      </p:sp>
      <p:sp>
        <p:nvSpPr>
          <p:cNvPr id="107523" name="Rectangle 3"/>
          <p:cNvSpPr>
            <a:spLocks noGrp="1" noChangeArrowheads="1"/>
          </p:cNvSpPr>
          <p:nvPr>
            <p:ph type="body" idx="1"/>
          </p:nvPr>
        </p:nvSpPr>
        <p:spPr/>
        <p:txBody>
          <a:bodyPr/>
          <a:lstStyle/>
          <a:p>
            <a:r>
              <a:rPr lang="en-US" altLang="en-US"/>
              <a:t>The algebraic numbers form a </a:t>
            </a:r>
            <a:r>
              <a:rPr lang="en-US" altLang="en-US">
                <a:solidFill>
                  <a:schemeClr val="hlink"/>
                </a:solidFill>
              </a:rPr>
              <a:t>field</a:t>
            </a:r>
            <a:r>
              <a:rPr lang="en-US" altLang="en-US"/>
              <a:t>, denoted by </a:t>
            </a:r>
            <a:r>
              <a:rPr lang="en-US" altLang="en-US">
                <a:latin typeface="Castellar" pitchFamily="18" charset="0"/>
              </a:rPr>
              <a:t>A</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altLang="en-US"/>
              <a:t>Algebraic Numbers</a:t>
            </a:r>
          </a:p>
        </p:txBody>
      </p:sp>
      <p:sp>
        <p:nvSpPr>
          <p:cNvPr id="108547" name="Rectangle 3"/>
          <p:cNvSpPr>
            <a:spLocks noGrp="1" noChangeArrowheads="1"/>
          </p:cNvSpPr>
          <p:nvPr>
            <p:ph type="body" idx="1"/>
          </p:nvPr>
        </p:nvSpPr>
        <p:spPr/>
        <p:txBody>
          <a:bodyPr/>
          <a:lstStyle/>
          <a:p>
            <a:r>
              <a:rPr lang="en-US" altLang="en-US"/>
              <a:t>The algebraic numbers form a </a:t>
            </a:r>
            <a:r>
              <a:rPr lang="en-US" altLang="en-US">
                <a:solidFill>
                  <a:schemeClr val="hlink"/>
                </a:solidFill>
              </a:rPr>
              <a:t>field</a:t>
            </a:r>
            <a:r>
              <a:rPr lang="en-US" altLang="en-US"/>
              <a:t>, denoted by </a:t>
            </a:r>
            <a:r>
              <a:rPr lang="en-US" altLang="en-US">
                <a:latin typeface="Castellar" pitchFamily="18" charset="0"/>
              </a:rPr>
              <a:t>A</a:t>
            </a:r>
          </a:p>
          <a:p>
            <a:r>
              <a:rPr lang="en-US" altLang="en-US"/>
              <a:t>In fact, </a:t>
            </a:r>
            <a:r>
              <a:rPr lang="en-US" altLang="en-US">
                <a:latin typeface="Castellar" pitchFamily="18" charset="0"/>
              </a:rPr>
              <a:t>A</a:t>
            </a:r>
            <a:r>
              <a:rPr lang="en-US" altLang="en-US"/>
              <a:t> is the </a:t>
            </a:r>
            <a:r>
              <a:rPr lang="en-US" altLang="en-US">
                <a:solidFill>
                  <a:schemeClr val="hlink"/>
                </a:solidFill>
              </a:rPr>
              <a:t>algebraic closure</a:t>
            </a:r>
            <a:r>
              <a:rPr lang="en-US" altLang="en-US"/>
              <a:t> of </a:t>
            </a:r>
            <a:r>
              <a:rPr lang="en-US" altLang="en-US">
                <a:latin typeface="Castellar" pitchFamily="18" charset="0"/>
              </a:rPr>
              <a:t>Q</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ltLang="en-US"/>
              <a:t>Question</a:t>
            </a:r>
          </a:p>
        </p:txBody>
      </p:sp>
      <p:sp>
        <p:nvSpPr>
          <p:cNvPr id="109571" name="Rectangle 3"/>
          <p:cNvSpPr>
            <a:spLocks noGrp="1" noChangeArrowheads="1"/>
          </p:cNvSpPr>
          <p:nvPr>
            <p:ph type="body" idx="1"/>
          </p:nvPr>
        </p:nvSpPr>
        <p:spPr/>
        <p:txBody>
          <a:bodyPr/>
          <a:lstStyle/>
          <a:p>
            <a:r>
              <a:rPr lang="en-US" altLang="en-US"/>
              <a:t>Are there any complex numbers that are not algebraic?</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ltLang="en-US"/>
              <a:t>Question</a:t>
            </a:r>
          </a:p>
        </p:txBody>
      </p:sp>
      <p:sp>
        <p:nvSpPr>
          <p:cNvPr id="110595" name="Rectangle 3"/>
          <p:cNvSpPr>
            <a:spLocks noGrp="1" noChangeArrowheads="1"/>
          </p:cNvSpPr>
          <p:nvPr>
            <p:ph type="body" idx="1"/>
          </p:nvPr>
        </p:nvSpPr>
        <p:spPr/>
        <p:txBody>
          <a:bodyPr/>
          <a:lstStyle/>
          <a:p>
            <a:r>
              <a:rPr lang="en-US" altLang="en-US"/>
              <a:t>Are there any complex numbers that are not algebraic?</a:t>
            </a:r>
          </a:p>
          <a:p>
            <a:r>
              <a:rPr lang="en-US" altLang="en-US"/>
              <a:t>A complex number is </a:t>
            </a:r>
            <a:r>
              <a:rPr lang="en-US" altLang="en-US">
                <a:solidFill>
                  <a:schemeClr val="hlink"/>
                </a:solidFill>
              </a:rPr>
              <a:t>transcendental</a:t>
            </a:r>
            <a:r>
              <a:rPr lang="en-US" altLang="en-US"/>
              <a:t> if it is not algebraic</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altLang="en-US"/>
              <a:t>Question</a:t>
            </a:r>
          </a:p>
        </p:txBody>
      </p:sp>
      <p:sp>
        <p:nvSpPr>
          <p:cNvPr id="111619" name="Rectangle 3"/>
          <p:cNvSpPr>
            <a:spLocks noGrp="1" noChangeArrowheads="1"/>
          </p:cNvSpPr>
          <p:nvPr>
            <p:ph type="body" idx="1"/>
          </p:nvPr>
        </p:nvSpPr>
        <p:spPr/>
        <p:txBody>
          <a:bodyPr/>
          <a:lstStyle/>
          <a:p>
            <a:r>
              <a:rPr lang="en-US" altLang="en-US"/>
              <a:t>Are there any complex numbers that are not algebraic?</a:t>
            </a:r>
          </a:p>
          <a:p>
            <a:r>
              <a:rPr lang="en-US" altLang="en-US"/>
              <a:t>A complex number is </a:t>
            </a:r>
            <a:r>
              <a:rPr lang="en-US" altLang="en-US">
                <a:solidFill>
                  <a:schemeClr val="hlink"/>
                </a:solidFill>
              </a:rPr>
              <a:t>transcendental</a:t>
            </a:r>
            <a:r>
              <a:rPr lang="en-US" altLang="en-US"/>
              <a:t> if it is not algebraic</a:t>
            </a:r>
          </a:p>
          <a:p>
            <a:r>
              <a:rPr lang="en-US" altLang="en-US"/>
              <a:t>Terminology from Leibniz</a:t>
            </a:r>
          </a:p>
        </p:txBody>
      </p:sp>
      <p:pic>
        <p:nvPicPr>
          <p:cNvPr id="111621" name="Picture 5" descr="Gottfried_Leibni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3352800"/>
            <a:ext cx="1524000" cy="203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altLang="en-US"/>
              <a:t>Question</a:t>
            </a:r>
          </a:p>
        </p:txBody>
      </p:sp>
      <p:sp>
        <p:nvSpPr>
          <p:cNvPr id="112643" name="Rectangle 3"/>
          <p:cNvSpPr>
            <a:spLocks noGrp="1" noChangeArrowheads="1"/>
          </p:cNvSpPr>
          <p:nvPr>
            <p:ph type="body" idx="1"/>
          </p:nvPr>
        </p:nvSpPr>
        <p:spPr/>
        <p:txBody>
          <a:bodyPr/>
          <a:lstStyle/>
          <a:p>
            <a:r>
              <a:rPr lang="en-US" altLang="en-US"/>
              <a:t>Are there any complex numbers that are not algebraic?</a:t>
            </a:r>
          </a:p>
          <a:p>
            <a:r>
              <a:rPr lang="en-US" altLang="en-US"/>
              <a:t>A complex number is </a:t>
            </a:r>
            <a:r>
              <a:rPr lang="en-US" altLang="en-US">
                <a:solidFill>
                  <a:schemeClr val="hlink"/>
                </a:solidFill>
              </a:rPr>
              <a:t>transcendental</a:t>
            </a:r>
            <a:r>
              <a:rPr lang="en-US" altLang="en-US"/>
              <a:t> if it is not algebraic</a:t>
            </a:r>
          </a:p>
          <a:p>
            <a:r>
              <a:rPr lang="en-US" altLang="en-US"/>
              <a:t>Terminology from Leibniz</a:t>
            </a:r>
          </a:p>
          <a:p>
            <a:r>
              <a:rPr lang="en-US" altLang="en-US"/>
              <a:t>Euler was one of the first to</a:t>
            </a:r>
          </a:p>
          <a:p>
            <a:pPr>
              <a:buFont typeface="Wingdings" pitchFamily="2" charset="2"/>
              <a:buNone/>
            </a:pPr>
            <a:r>
              <a:rPr lang="en-US" altLang="en-US"/>
              <a:t>conjecture the existence of</a:t>
            </a:r>
          </a:p>
          <a:p>
            <a:pPr>
              <a:buFont typeface="Wingdings" pitchFamily="2" charset="2"/>
              <a:buNone/>
            </a:pPr>
            <a:r>
              <a:rPr lang="en-US" altLang="en-US"/>
              <a:t>transcendental numbers</a:t>
            </a:r>
          </a:p>
        </p:txBody>
      </p:sp>
      <p:pic>
        <p:nvPicPr>
          <p:cNvPr id="112646" name="Picture 6" descr="Leonhard_Eu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3733800"/>
            <a:ext cx="1524000" cy="203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ltLang="en-US"/>
              <a:t>Existence of Transcendental Numbers</a:t>
            </a:r>
          </a:p>
        </p:txBody>
      </p:sp>
      <p:sp>
        <p:nvSpPr>
          <p:cNvPr id="113667" name="Rectangle 3"/>
          <p:cNvSpPr>
            <a:spLocks noGrp="1" noChangeArrowheads="1"/>
          </p:cNvSpPr>
          <p:nvPr>
            <p:ph type="body" idx="1"/>
          </p:nvPr>
        </p:nvSpPr>
        <p:spPr/>
        <p:txBody>
          <a:bodyPr/>
          <a:lstStyle/>
          <a:p>
            <a:r>
              <a:rPr lang="en-US" altLang="en-US"/>
              <a:t>In 1844, the French mathematician Liouville proved that some complex numbers are transcendental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a:t>Countable Sets</a:t>
            </a:r>
          </a:p>
        </p:txBody>
      </p:sp>
      <p:sp>
        <p:nvSpPr>
          <p:cNvPr id="61443" name="Rectangle 3"/>
          <p:cNvSpPr>
            <a:spLocks noGrp="1" noChangeArrowheads="1"/>
          </p:cNvSpPr>
          <p:nvPr>
            <p:ph type="body" idx="1"/>
          </p:nvPr>
        </p:nvSpPr>
        <p:spPr/>
        <p:txBody>
          <a:bodyPr/>
          <a:lstStyle/>
          <a:p>
            <a:r>
              <a:rPr lang="en-US" altLang="en-US">
                <a:latin typeface="Castellar" pitchFamily="18" charset="0"/>
              </a:rPr>
              <a:t>N</a:t>
            </a:r>
            <a:r>
              <a:rPr lang="en-US" altLang="en-US"/>
              <a:t>, </a:t>
            </a:r>
            <a:r>
              <a:rPr lang="en-US" altLang="en-US">
                <a:latin typeface="Castellar" pitchFamily="18" charset="0"/>
              </a:rPr>
              <a:t>Z</a:t>
            </a:r>
            <a:r>
              <a:rPr lang="en-US" altLang="en-US"/>
              <a:t>, and </a:t>
            </a:r>
            <a:r>
              <a:rPr lang="en-US" altLang="en-US">
                <a:latin typeface="Castellar" pitchFamily="18" charset="0"/>
              </a:rPr>
              <a:t>Q</a:t>
            </a:r>
            <a:r>
              <a:rPr lang="en-US" altLang="en-US"/>
              <a:t> are all countable</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altLang="en-US"/>
              <a:t>Existence of Transcendental Numbers</a:t>
            </a:r>
          </a:p>
        </p:txBody>
      </p:sp>
      <p:sp>
        <p:nvSpPr>
          <p:cNvPr id="114691" name="Rectangle 3"/>
          <p:cNvSpPr>
            <a:spLocks noGrp="1" noChangeArrowheads="1"/>
          </p:cNvSpPr>
          <p:nvPr>
            <p:ph type="body" idx="1"/>
          </p:nvPr>
        </p:nvSpPr>
        <p:spPr/>
        <p:txBody>
          <a:bodyPr/>
          <a:lstStyle/>
          <a:p>
            <a:r>
              <a:rPr lang="en-US" altLang="en-US"/>
              <a:t>In 1844, the French mathematician Liouville proved that some complex numbers are transcendental</a:t>
            </a:r>
          </a:p>
        </p:txBody>
      </p:sp>
      <p:pic>
        <p:nvPicPr>
          <p:cNvPr id="114693" name="Picture 5" descr="Joseph_Liouvi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3429000"/>
            <a:ext cx="1524000" cy="203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ltLang="en-US"/>
              <a:t>Existence of Transcendental Numbers</a:t>
            </a:r>
          </a:p>
        </p:txBody>
      </p:sp>
      <p:sp>
        <p:nvSpPr>
          <p:cNvPr id="115715" name="Rectangle 3"/>
          <p:cNvSpPr>
            <a:spLocks noGrp="1" noChangeArrowheads="1"/>
          </p:cNvSpPr>
          <p:nvPr>
            <p:ph type="body" idx="1"/>
          </p:nvPr>
        </p:nvSpPr>
        <p:spPr>
          <a:xfrm>
            <a:off x="457200" y="1600200"/>
            <a:ext cx="7848600" cy="4530725"/>
          </a:xfrm>
        </p:spPr>
        <p:txBody>
          <a:bodyPr/>
          <a:lstStyle/>
          <a:p>
            <a:r>
              <a:rPr lang="en-US" altLang="en-US"/>
              <a:t>His proof was not constructive, but in 1851, Liouville became the first to find an example of a transcendental number</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altLang="en-US"/>
              <a:t>Existence of Transcendental Numbers</a:t>
            </a:r>
          </a:p>
        </p:txBody>
      </p:sp>
      <p:sp>
        <p:nvSpPr>
          <p:cNvPr id="116739" name="Rectangle 3"/>
          <p:cNvSpPr>
            <a:spLocks noGrp="1" noChangeArrowheads="1"/>
          </p:cNvSpPr>
          <p:nvPr>
            <p:ph type="body" sz="half" idx="1"/>
          </p:nvPr>
        </p:nvSpPr>
        <p:spPr>
          <a:xfrm>
            <a:off x="457200" y="1600200"/>
            <a:ext cx="7924800" cy="4530725"/>
          </a:xfrm>
        </p:spPr>
        <p:txBody>
          <a:bodyPr/>
          <a:lstStyle/>
          <a:p>
            <a:r>
              <a:rPr lang="en-US" altLang="en-US"/>
              <a:t>His proof was not constructive, but in 1851, Liouville became the first to find an example of a transcendental number</a:t>
            </a:r>
          </a:p>
        </p:txBody>
      </p:sp>
      <p:graphicFrame>
        <p:nvGraphicFramePr>
          <p:cNvPr id="116740" name="Object 4"/>
          <p:cNvGraphicFramePr>
            <a:graphicFrameLocks noGrp="1" noChangeAspect="1"/>
          </p:cNvGraphicFramePr>
          <p:nvPr>
            <p:ph sz="half" idx="2"/>
          </p:nvPr>
        </p:nvGraphicFramePr>
        <p:xfrm>
          <a:off x="914400" y="3505200"/>
          <a:ext cx="7315200" cy="1063625"/>
        </p:xfrm>
        <a:graphic>
          <a:graphicData uri="http://schemas.openxmlformats.org/presentationml/2006/ole">
            <mc:AlternateContent xmlns:mc="http://schemas.openxmlformats.org/markup-compatibility/2006">
              <mc:Choice xmlns:v="urn:schemas-microsoft-com:vml" Requires="v">
                <p:oleObj spid="_x0000_s116757" name="Equation" r:id="rId3" imgW="2971800" imgH="431640" progId="Equation.3">
                  <p:embed/>
                </p:oleObj>
              </mc:Choice>
              <mc:Fallback>
                <p:oleObj name="Equation" r:id="rId3" imgW="2971800" imgH="4316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505200"/>
                        <a:ext cx="7315200" cy="1063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altLang="en-US"/>
              <a:t>Existence of Transcendental Numbers</a:t>
            </a:r>
          </a:p>
        </p:txBody>
      </p:sp>
      <p:sp>
        <p:nvSpPr>
          <p:cNvPr id="118787" name="Rectangle 3"/>
          <p:cNvSpPr>
            <a:spLocks noGrp="1" noChangeArrowheads="1"/>
          </p:cNvSpPr>
          <p:nvPr>
            <p:ph type="body" idx="1"/>
          </p:nvPr>
        </p:nvSpPr>
        <p:spPr/>
        <p:txBody>
          <a:bodyPr/>
          <a:lstStyle/>
          <a:p>
            <a:r>
              <a:rPr lang="en-US" altLang="en-US"/>
              <a:t>Although only a few “special” examples were known in 1874, Cantor proved that there are infinitely-many more transcendental numbers than algebraic numbers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altLang="en-US"/>
              <a:t>Existence of Transcendental Numbers</a:t>
            </a:r>
          </a:p>
        </p:txBody>
      </p:sp>
      <p:sp>
        <p:nvSpPr>
          <p:cNvPr id="119811" name="Rectangle 3"/>
          <p:cNvSpPr>
            <a:spLocks noGrp="1" noChangeArrowheads="1"/>
          </p:cNvSpPr>
          <p:nvPr>
            <p:ph type="body" idx="1"/>
          </p:nvPr>
        </p:nvSpPr>
        <p:spPr/>
        <p:txBody>
          <a:bodyPr/>
          <a:lstStyle/>
          <a:p>
            <a:r>
              <a:rPr lang="en-US" altLang="en-US"/>
              <a:t>Although only a few “special” examples were known in 1874, Cantor proved that there are infinitely-many more transcendental numbers than algebraic numbers</a:t>
            </a:r>
          </a:p>
        </p:txBody>
      </p:sp>
      <p:pic>
        <p:nvPicPr>
          <p:cNvPr id="119813" name="Picture 5" descr="Georg_Can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3733800"/>
            <a:ext cx="1524000" cy="2038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ltLang="en-US"/>
              <a:t>Existence of Transcendental Numbers</a:t>
            </a:r>
          </a:p>
        </p:txBody>
      </p:sp>
      <p:sp>
        <p:nvSpPr>
          <p:cNvPr id="120835" name="Rectangle 3"/>
          <p:cNvSpPr>
            <a:spLocks noGrp="1" noChangeArrowheads="1"/>
          </p:cNvSpPr>
          <p:nvPr>
            <p:ph type="body" idx="1"/>
          </p:nvPr>
        </p:nvSpPr>
        <p:spPr/>
        <p:txBody>
          <a:bodyPr/>
          <a:lstStyle/>
          <a:p>
            <a:r>
              <a:rPr lang="en-US" altLang="en-US">
                <a:solidFill>
                  <a:schemeClr val="hlink"/>
                </a:solidFill>
              </a:rPr>
              <a:t>Theorem (Cantor, 1874):</a:t>
            </a:r>
            <a:r>
              <a:rPr lang="en-US" altLang="en-US"/>
              <a:t> </a:t>
            </a:r>
            <a:r>
              <a:rPr lang="en-US" altLang="en-US">
                <a:latin typeface="Castellar" pitchFamily="18" charset="0"/>
              </a:rPr>
              <a:t>A</a:t>
            </a:r>
            <a:r>
              <a:rPr lang="en-US" altLang="en-US"/>
              <a:t>, the set of algebraic numbers, is countable.</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ltLang="en-US"/>
              <a:t>Existence of Transcendental Numbers</a:t>
            </a:r>
          </a:p>
        </p:txBody>
      </p:sp>
      <p:sp>
        <p:nvSpPr>
          <p:cNvPr id="121859" name="Rectangle 3"/>
          <p:cNvSpPr>
            <a:spLocks noGrp="1" noChangeArrowheads="1"/>
          </p:cNvSpPr>
          <p:nvPr>
            <p:ph type="body" idx="1"/>
          </p:nvPr>
        </p:nvSpPr>
        <p:spPr/>
        <p:txBody>
          <a:bodyPr/>
          <a:lstStyle/>
          <a:p>
            <a:r>
              <a:rPr lang="en-US" altLang="en-US">
                <a:solidFill>
                  <a:schemeClr val="hlink"/>
                </a:solidFill>
              </a:rPr>
              <a:t>Theorem (Cantor, 1874):</a:t>
            </a:r>
            <a:r>
              <a:rPr lang="en-US" altLang="en-US"/>
              <a:t> </a:t>
            </a:r>
            <a:r>
              <a:rPr lang="en-US" altLang="en-US">
                <a:latin typeface="Castellar" pitchFamily="18" charset="0"/>
              </a:rPr>
              <a:t>A</a:t>
            </a:r>
            <a:r>
              <a:rPr lang="en-US" altLang="en-US"/>
              <a:t>, the set of algebraic numbers, is countable.</a:t>
            </a:r>
          </a:p>
          <a:p>
            <a:r>
              <a:rPr lang="en-US" altLang="en-US">
                <a:solidFill>
                  <a:schemeClr val="hlink"/>
                </a:solidFill>
              </a:rPr>
              <a:t>Corollary:</a:t>
            </a:r>
            <a:r>
              <a:rPr lang="en-US" altLang="en-US"/>
              <a:t> The set of transcendental numbers must be uncountable.  Thus there are infinitely-many more transcendental numbers.</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US" altLang="en-US"/>
              <a:t>Existence of Transcendental Numbers</a:t>
            </a:r>
          </a:p>
        </p:txBody>
      </p:sp>
      <p:sp>
        <p:nvSpPr>
          <p:cNvPr id="122883"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Proof:</a:t>
            </a:r>
            <a:r>
              <a:rPr lang="en-US" altLang="en-US"/>
              <a:t> Let </a:t>
            </a:r>
            <a:r>
              <a:rPr lang="en-US" altLang="en-US" i="1"/>
              <a:t>a</a:t>
            </a:r>
            <a:r>
              <a:rPr lang="en-US" altLang="en-US"/>
              <a:t> be an algebraic number, a solution of</a:t>
            </a:r>
          </a:p>
        </p:txBody>
      </p:sp>
      <p:graphicFrame>
        <p:nvGraphicFramePr>
          <p:cNvPr id="122884" name="Object 4"/>
          <p:cNvGraphicFramePr>
            <a:graphicFrameLocks noGrp="1" noChangeAspect="1"/>
          </p:cNvGraphicFramePr>
          <p:nvPr>
            <p:ph sz="half" idx="2"/>
          </p:nvPr>
        </p:nvGraphicFramePr>
        <p:xfrm>
          <a:off x="1676400" y="2667000"/>
          <a:ext cx="5359400" cy="536575"/>
        </p:xfrm>
        <a:graphic>
          <a:graphicData uri="http://schemas.openxmlformats.org/presentationml/2006/ole">
            <mc:AlternateContent xmlns:mc="http://schemas.openxmlformats.org/markup-compatibility/2006">
              <mc:Choice xmlns:v="urn:schemas-microsoft-com:vml" Requires="v">
                <p:oleObj spid="_x0000_s122901" name="Equation" r:id="rId3" imgW="2412720" imgH="241200" progId="Equation.3">
                  <p:embed/>
                </p:oleObj>
              </mc:Choice>
              <mc:Fallback>
                <p:oleObj name="Equation" r:id="rId3" imgW="2412720" imgH="241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667000"/>
                        <a:ext cx="5359400" cy="5365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ltLang="en-US"/>
              <a:t>Existence of Transcendental Numbers</a:t>
            </a:r>
          </a:p>
        </p:txBody>
      </p:sp>
      <p:sp>
        <p:nvSpPr>
          <p:cNvPr id="124931"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Proof:</a:t>
            </a:r>
            <a:r>
              <a:rPr lang="en-US" altLang="en-US"/>
              <a:t> Let </a:t>
            </a:r>
            <a:r>
              <a:rPr lang="en-US" altLang="en-US" i="1"/>
              <a:t>a</a:t>
            </a:r>
            <a:r>
              <a:rPr lang="en-US" altLang="en-US"/>
              <a:t> be an algebraic number, a solution of</a:t>
            </a:r>
          </a:p>
          <a:p>
            <a:pPr>
              <a:buFont typeface="Wingdings" pitchFamily="2" charset="2"/>
              <a:buNone/>
            </a:pPr>
            <a:endParaRPr lang="en-US" altLang="en-US"/>
          </a:p>
          <a:p>
            <a:pPr>
              <a:buFont typeface="Wingdings" pitchFamily="2" charset="2"/>
              <a:buNone/>
            </a:pPr>
            <a:r>
              <a:rPr lang="en-US" altLang="en-US"/>
              <a:t>We may choose </a:t>
            </a:r>
            <a:r>
              <a:rPr lang="en-US" altLang="en-US" i="1"/>
              <a:t>n</a:t>
            </a:r>
            <a:r>
              <a:rPr lang="en-US" altLang="en-US"/>
              <a:t> of the smallest possible degree and assume that the coefficients are relatively prime</a:t>
            </a:r>
          </a:p>
        </p:txBody>
      </p:sp>
      <p:graphicFrame>
        <p:nvGraphicFramePr>
          <p:cNvPr id="124932" name="Object 4"/>
          <p:cNvGraphicFramePr>
            <a:graphicFrameLocks noGrp="1" noChangeAspect="1"/>
          </p:cNvGraphicFramePr>
          <p:nvPr>
            <p:ph sz="half" idx="2"/>
          </p:nvPr>
        </p:nvGraphicFramePr>
        <p:xfrm>
          <a:off x="1676400" y="2667000"/>
          <a:ext cx="5359400" cy="536575"/>
        </p:xfrm>
        <a:graphic>
          <a:graphicData uri="http://schemas.openxmlformats.org/presentationml/2006/ole">
            <mc:AlternateContent xmlns:mc="http://schemas.openxmlformats.org/markup-compatibility/2006">
              <mc:Choice xmlns:v="urn:schemas-microsoft-com:vml" Requires="v">
                <p:oleObj spid="_x0000_s124948" name="Equation" r:id="rId3" imgW="2412720" imgH="241200" progId="Equation.3">
                  <p:embed/>
                </p:oleObj>
              </mc:Choice>
              <mc:Fallback>
                <p:oleObj name="Equation" r:id="rId3" imgW="2412720" imgH="241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667000"/>
                        <a:ext cx="5359400" cy="5365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ltLang="en-US"/>
              <a:t>Existence of Transcendental Numbers</a:t>
            </a:r>
          </a:p>
        </p:txBody>
      </p:sp>
      <p:sp>
        <p:nvSpPr>
          <p:cNvPr id="125955" name="Rectangle 3"/>
          <p:cNvSpPr>
            <a:spLocks noGrp="1" noChangeArrowheads="1"/>
          </p:cNvSpPr>
          <p:nvPr>
            <p:ph type="body" sz="half" idx="1"/>
          </p:nvPr>
        </p:nvSpPr>
        <p:spPr>
          <a:xfrm>
            <a:off x="457200" y="1600200"/>
            <a:ext cx="7848600" cy="4530725"/>
          </a:xfrm>
        </p:spPr>
        <p:txBody>
          <a:bodyPr/>
          <a:lstStyle/>
          <a:p>
            <a:r>
              <a:rPr lang="en-US" altLang="en-US">
                <a:solidFill>
                  <a:schemeClr val="hlink"/>
                </a:solidFill>
              </a:rPr>
              <a:t>Proof:</a:t>
            </a:r>
            <a:r>
              <a:rPr lang="en-US" altLang="en-US"/>
              <a:t> Let </a:t>
            </a:r>
            <a:r>
              <a:rPr lang="en-US" altLang="en-US" i="1"/>
              <a:t>a</a:t>
            </a:r>
            <a:r>
              <a:rPr lang="en-US" altLang="en-US"/>
              <a:t> be an algebraic number, a solution of</a:t>
            </a:r>
          </a:p>
          <a:p>
            <a:pPr>
              <a:buFont typeface="Wingdings" pitchFamily="2" charset="2"/>
              <a:buNone/>
            </a:pPr>
            <a:endParaRPr lang="en-US" altLang="en-US"/>
          </a:p>
          <a:p>
            <a:pPr>
              <a:buFont typeface="Wingdings" pitchFamily="2" charset="2"/>
              <a:buNone/>
            </a:pPr>
            <a:r>
              <a:rPr lang="en-US" altLang="en-US"/>
              <a:t>We may choose </a:t>
            </a:r>
            <a:r>
              <a:rPr lang="en-US" altLang="en-US" i="1"/>
              <a:t>n</a:t>
            </a:r>
            <a:r>
              <a:rPr lang="en-US" altLang="en-US"/>
              <a:t> of the smallest possible degree and assume that the coefficients are relatively prime</a:t>
            </a:r>
          </a:p>
          <a:p>
            <a:pPr>
              <a:buFont typeface="Wingdings" pitchFamily="2" charset="2"/>
              <a:buNone/>
            </a:pPr>
            <a:r>
              <a:rPr lang="en-US" altLang="en-US"/>
              <a:t>Then the </a:t>
            </a:r>
            <a:r>
              <a:rPr lang="en-US" altLang="en-US">
                <a:solidFill>
                  <a:schemeClr val="hlink"/>
                </a:solidFill>
              </a:rPr>
              <a:t>height</a:t>
            </a:r>
            <a:r>
              <a:rPr lang="en-US" altLang="en-US"/>
              <a:t> of </a:t>
            </a:r>
            <a:r>
              <a:rPr lang="en-US" altLang="en-US" i="1"/>
              <a:t>a</a:t>
            </a:r>
            <a:r>
              <a:rPr lang="en-US" altLang="en-US"/>
              <a:t> is the sum</a:t>
            </a:r>
          </a:p>
        </p:txBody>
      </p:sp>
      <p:graphicFrame>
        <p:nvGraphicFramePr>
          <p:cNvPr id="125957" name="Object 5"/>
          <p:cNvGraphicFramePr>
            <a:graphicFrameLocks noGrp="1" noChangeAspect="1"/>
          </p:cNvGraphicFramePr>
          <p:nvPr>
            <p:ph sz="quarter" idx="3"/>
          </p:nvPr>
        </p:nvGraphicFramePr>
        <p:xfrm>
          <a:off x="1905000" y="5257800"/>
          <a:ext cx="4648200" cy="714375"/>
        </p:xfrm>
        <a:graphic>
          <a:graphicData uri="http://schemas.openxmlformats.org/presentationml/2006/ole">
            <mc:AlternateContent xmlns:mc="http://schemas.openxmlformats.org/markup-compatibility/2006">
              <mc:Choice xmlns:v="urn:schemas-microsoft-com:vml" Requires="v">
                <p:oleObj spid="_x0000_s125991" name="Equation" r:id="rId3" imgW="1650960" imgH="253800" progId="Equation.3">
                  <p:embed/>
                </p:oleObj>
              </mc:Choice>
              <mc:Fallback>
                <p:oleObj name="Equation" r:id="rId3" imgW="1650960" imgH="2538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5257800"/>
                        <a:ext cx="4648200" cy="71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5960" name="Object 8"/>
          <p:cNvGraphicFramePr>
            <a:graphicFrameLocks noGrp="1" noChangeAspect="1"/>
          </p:cNvGraphicFramePr>
          <p:nvPr>
            <p:ph sz="quarter" idx="2"/>
          </p:nvPr>
        </p:nvGraphicFramePr>
        <p:xfrm>
          <a:off x="1752600" y="2667000"/>
          <a:ext cx="5207000" cy="520700"/>
        </p:xfrm>
        <a:graphic>
          <a:graphicData uri="http://schemas.openxmlformats.org/presentationml/2006/ole">
            <mc:AlternateContent xmlns:mc="http://schemas.openxmlformats.org/markup-compatibility/2006">
              <mc:Choice xmlns:v="urn:schemas-microsoft-com:vml" Requires="v">
                <p:oleObj spid="_x0000_s125992" name="Equation" r:id="rId5" imgW="2412720" imgH="241200" progId="Equation.3">
                  <p:embed/>
                </p:oleObj>
              </mc:Choice>
              <mc:Fallback>
                <p:oleObj name="Equation" r:id="rId5" imgW="2412720" imgH="241200" progId="Equation.3">
                  <p:embed/>
                  <p:pic>
                    <p:nvPicPr>
                      <p:cNvPr id="0" name="Object 8"/>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2667000"/>
                        <a:ext cx="5207000" cy="52070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en-US"/>
              <a:t>Countable Sets</a:t>
            </a:r>
          </a:p>
        </p:txBody>
      </p:sp>
      <p:sp>
        <p:nvSpPr>
          <p:cNvPr id="62467" name="Rectangle 3"/>
          <p:cNvSpPr>
            <a:spLocks noGrp="1" noChangeArrowheads="1"/>
          </p:cNvSpPr>
          <p:nvPr>
            <p:ph type="body" idx="1"/>
          </p:nvPr>
        </p:nvSpPr>
        <p:spPr/>
        <p:txBody>
          <a:bodyPr/>
          <a:lstStyle/>
          <a:p>
            <a:r>
              <a:rPr lang="en-US" altLang="en-US">
                <a:latin typeface="Castellar" pitchFamily="18" charset="0"/>
              </a:rPr>
              <a:t>N</a:t>
            </a:r>
            <a:r>
              <a:rPr lang="en-US" altLang="en-US"/>
              <a:t>, </a:t>
            </a:r>
            <a:r>
              <a:rPr lang="en-US" altLang="en-US">
                <a:latin typeface="Castellar" pitchFamily="18" charset="0"/>
              </a:rPr>
              <a:t>Z</a:t>
            </a:r>
            <a:r>
              <a:rPr lang="en-US" altLang="en-US"/>
              <a:t>, and </a:t>
            </a:r>
            <a:r>
              <a:rPr lang="en-US" altLang="en-US">
                <a:latin typeface="Castellar" pitchFamily="18" charset="0"/>
              </a:rPr>
              <a:t>Q</a:t>
            </a:r>
            <a:r>
              <a:rPr lang="en-US" altLang="en-US"/>
              <a:t> are all countable</a:t>
            </a:r>
          </a:p>
        </p:txBody>
      </p:sp>
      <p:pic>
        <p:nvPicPr>
          <p:cNvPr id="624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352800"/>
            <a:ext cx="5715000" cy="2003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ltLang="en-US"/>
              <a:t>Existence of Transcendental Numbers</a:t>
            </a:r>
          </a:p>
        </p:txBody>
      </p:sp>
      <p:sp>
        <p:nvSpPr>
          <p:cNvPr id="128003" name="Rectangle 3"/>
          <p:cNvSpPr>
            <a:spLocks noGrp="1" noChangeArrowheads="1"/>
          </p:cNvSpPr>
          <p:nvPr>
            <p:ph type="body" idx="1"/>
          </p:nvPr>
        </p:nvSpPr>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altLang="en-US"/>
              <a:t>Existence of Transcendental Numbers</a:t>
            </a:r>
          </a:p>
        </p:txBody>
      </p:sp>
      <p:sp>
        <p:nvSpPr>
          <p:cNvPr id="129027" name="Rectangle 3"/>
          <p:cNvSpPr>
            <a:spLocks noGrp="1" noChangeArrowheads="1"/>
          </p:cNvSpPr>
          <p:nvPr>
            <p:ph type="body" idx="1"/>
          </p:nvPr>
        </p:nvSpPr>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Let </a:t>
            </a:r>
            <a:r>
              <a:rPr lang="en-US" altLang="en-US" i="1"/>
              <a:t>a</a:t>
            </a:r>
            <a:r>
              <a:rPr lang="en-US" altLang="en-US"/>
              <a:t> have height </a:t>
            </a:r>
            <a:r>
              <a:rPr lang="en-US" altLang="en-US" i="1"/>
              <a:t>k</a:t>
            </a:r>
            <a:r>
              <a:rPr lang="en-US" altLang="en-US"/>
              <a:t>.  Let </a:t>
            </a:r>
            <a:r>
              <a:rPr lang="en-US" altLang="en-US" i="1"/>
              <a:t>n</a:t>
            </a:r>
            <a:r>
              <a:rPr lang="en-US" altLang="en-US"/>
              <a:t> be the degree of the polynomial for </a:t>
            </a:r>
            <a:r>
              <a:rPr lang="en-US" altLang="en-US" i="1"/>
              <a:t>a</a:t>
            </a:r>
            <a:r>
              <a:rPr lang="en-US" altLang="en-US"/>
              <a:t> in the definition of </a:t>
            </a:r>
            <a:r>
              <a:rPr lang="en-US" altLang="en-US" i="1"/>
              <a:t>a</a:t>
            </a:r>
            <a:r>
              <a:rPr lang="en-US" altLang="en-US"/>
              <a:t>’s height.</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ltLang="en-US"/>
              <a:t>Existence of Transcendental Numbers</a:t>
            </a:r>
          </a:p>
        </p:txBody>
      </p:sp>
      <p:sp>
        <p:nvSpPr>
          <p:cNvPr id="130051" name="Rectangle 3"/>
          <p:cNvSpPr>
            <a:spLocks noGrp="1" noChangeArrowheads="1"/>
          </p:cNvSpPr>
          <p:nvPr>
            <p:ph type="body" idx="1"/>
          </p:nvPr>
        </p:nvSpPr>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Let </a:t>
            </a:r>
            <a:r>
              <a:rPr lang="en-US" altLang="en-US" i="1"/>
              <a:t>a</a:t>
            </a:r>
            <a:r>
              <a:rPr lang="en-US" altLang="en-US"/>
              <a:t> have height </a:t>
            </a:r>
            <a:r>
              <a:rPr lang="en-US" altLang="en-US" i="1"/>
              <a:t>k</a:t>
            </a:r>
            <a:r>
              <a:rPr lang="en-US" altLang="en-US"/>
              <a:t>.  Let </a:t>
            </a:r>
            <a:r>
              <a:rPr lang="en-US" altLang="en-US" i="1"/>
              <a:t>n</a:t>
            </a:r>
            <a:r>
              <a:rPr lang="en-US" altLang="en-US"/>
              <a:t> be the degree of the polynomial for </a:t>
            </a:r>
            <a:r>
              <a:rPr lang="en-US" altLang="en-US" i="1"/>
              <a:t>a</a:t>
            </a:r>
            <a:r>
              <a:rPr lang="en-US" altLang="en-US"/>
              <a:t> in the definition of </a:t>
            </a:r>
            <a:r>
              <a:rPr lang="en-US" altLang="en-US" i="1"/>
              <a:t>a</a:t>
            </a:r>
            <a:r>
              <a:rPr lang="en-US" altLang="en-US"/>
              <a:t>’s height.</a:t>
            </a:r>
          </a:p>
          <a:p>
            <a:r>
              <a:rPr lang="en-US" altLang="en-US"/>
              <a:t>Then </a:t>
            </a:r>
            <a:r>
              <a:rPr lang="en-US" altLang="en-US" i="1"/>
              <a:t>n</a:t>
            </a:r>
            <a:r>
              <a:rPr lang="en-US" altLang="en-US"/>
              <a:t> cannot be bigger than </a:t>
            </a:r>
            <a:r>
              <a:rPr lang="en-US" altLang="en-US" i="1"/>
              <a:t>k</a:t>
            </a:r>
            <a:r>
              <a:rPr lang="en-US" altLang="en-US"/>
              <a:t>, by definition.</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altLang="en-US"/>
              <a:t>Existence of Transcendental Numbers</a:t>
            </a:r>
          </a:p>
        </p:txBody>
      </p:sp>
      <p:sp>
        <p:nvSpPr>
          <p:cNvPr id="131075" name="Rectangle 3"/>
          <p:cNvSpPr>
            <a:spLocks noGrp="1" noChangeArrowheads="1"/>
          </p:cNvSpPr>
          <p:nvPr>
            <p:ph type="body" sz="half" idx="1"/>
          </p:nvPr>
        </p:nvSpPr>
        <p:spPr>
          <a:xfrm>
            <a:off x="457200" y="1600200"/>
            <a:ext cx="7924800" cy="4530725"/>
          </a:xfrm>
        </p:spPr>
        <p:txBody>
          <a:bodyPr/>
          <a:lstStyle/>
          <a:p>
            <a:pPr>
              <a:lnSpc>
                <a:spcPct val="90000"/>
              </a:lnSpc>
            </a:pPr>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pPr>
              <a:lnSpc>
                <a:spcPct val="90000"/>
              </a:lnSpc>
            </a:pPr>
            <a:r>
              <a:rPr lang="en-US" altLang="en-US"/>
              <a:t>Also, </a:t>
            </a:r>
          </a:p>
          <a:p>
            <a:pPr>
              <a:lnSpc>
                <a:spcPct val="90000"/>
              </a:lnSpc>
              <a:buFont typeface="Wingdings" pitchFamily="2" charset="2"/>
              <a:buNone/>
            </a:pPr>
            <a:endParaRPr lang="en-US" altLang="en-US"/>
          </a:p>
          <a:p>
            <a:pPr>
              <a:lnSpc>
                <a:spcPct val="90000"/>
              </a:lnSpc>
              <a:buFont typeface="Wingdings" pitchFamily="2" charset="2"/>
              <a:buNone/>
            </a:pPr>
            <a:endParaRPr lang="en-US" altLang="en-US"/>
          </a:p>
          <a:p>
            <a:pPr>
              <a:lnSpc>
                <a:spcPct val="90000"/>
              </a:lnSpc>
              <a:buFont typeface="Wingdings" pitchFamily="2" charset="2"/>
              <a:buNone/>
            </a:pPr>
            <a:r>
              <a:rPr lang="en-US" altLang="en-US"/>
              <a:t>implies that there are only finitely-many choices for the coefficients of the polynomial.</a:t>
            </a:r>
          </a:p>
        </p:txBody>
      </p:sp>
      <p:graphicFrame>
        <p:nvGraphicFramePr>
          <p:cNvPr id="131076" name="Object 4"/>
          <p:cNvGraphicFramePr>
            <a:graphicFrameLocks noGrp="1" noChangeAspect="1"/>
          </p:cNvGraphicFramePr>
          <p:nvPr>
            <p:ph sz="half" idx="2"/>
          </p:nvPr>
        </p:nvGraphicFramePr>
        <p:xfrm>
          <a:off x="1447800" y="3581400"/>
          <a:ext cx="5410200" cy="731838"/>
        </p:xfrm>
        <a:graphic>
          <a:graphicData uri="http://schemas.openxmlformats.org/presentationml/2006/ole">
            <mc:AlternateContent xmlns:mc="http://schemas.openxmlformats.org/markup-compatibility/2006">
              <mc:Choice xmlns:v="urn:schemas-microsoft-com:vml" Requires="v">
                <p:oleObj spid="_x0000_s131093" name="Equation" r:id="rId3" imgW="1879560" imgH="253800" progId="Equation.3">
                  <p:embed/>
                </p:oleObj>
              </mc:Choice>
              <mc:Fallback>
                <p:oleObj name="Equation" r:id="rId3" imgW="1879560" imgH="2538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581400"/>
                        <a:ext cx="5410200"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altLang="en-US"/>
              <a:t>Existence of Transcendental Numbers</a:t>
            </a:r>
          </a:p>
        </p:txBody>
      </p:sp>
      <p:sp>
        <p:nvSpPr>
          <p:cNvPr id="133123"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So there are only finitely-many choices for the coefficients of each polynomial of degree </a:t>
            </a:r>
            <a:r>
              <a:rPr lang="en-US" altLang="en-US" i="1"/>
              <a:t>n</a:t>
            </a:r>
            <a:r>
              <a:rPr lang="en-US" altLang="en-US"/>
              <a:t> leading to a height of </a:t>
            </a:r>
            <a:r>
              <a:rPr lang="en-US" altLang="en-US" i="1"/>
              <a:t>k</a:t>
            </a:r>
            <a:r>
              <a:rPr lang="en-US" altLang="en-US"/>
              <a:t>.</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altLang="en-US"/>
              <a:t>Existence of Transcendental Numbers</a:t>
            </a:r>
          </a:p>
        </p:txBody>
      </p:sp>
      <p:sp>
        <p:nvSpPr>
          <p:cNvPr id="134147"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So there are only finitely-many choices for the coefficients of each polynomial of degree </a:t>
            </a:r>
            <a:r>
              <a:rPr lang="en-US" altLang="en-US" i="1"/>
              <a:t>n</a:t>
            </a:r>
            <a:r>
              <a:rPr lang="en-US" altLang="en-US"/>
              <a:t> leading to a height of </a:t>
            </a:r>
            <a:r>
              <a:rPr lang="en-US" altLang="en-US" i="1"/>
              <a:t>k</a:t>
            </a:r>
            <a:r>
              <a:rPr lang="en-US" altLang="en-US"/>
              <a:t>.</a:t>
            </a:r>
          </a:p>
          <a:p>
            <a:r>
              <a:rPr lang="en-US" altLang="en-US"/>
              <a:t>Thus there are finitely-many polynomials of degree </a:t>
            </a:r>
            <a:r>
              <a:rPr lang="en-US" altLang="en-US" i="1"/>
              <a:t>n</a:t>
            </a:r>
            <a:r>
              <a:rPr lang="en-US" altLang="en-US"/>
              <a:t> that lead to a height of </a:t>
            </a:r>
            <a:r>
              <a:rPr lang="en-US" altLang="en-US" i="1"/>
              <a:t>k</a:t>
            </a:r>
            <a:r>
              <a:rPr lang="en-US" altLang="en-US"/>
              <a:t>.</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altLang="en-US"/>
              <a:t>Existence of Transcendental Numbers</a:t>
            </a:r>
          </a:p>
        </p:txBody>
      </p:sp>
      <p:sp>
        <p:nvSpPr>
          <p:cNvPr id="135171"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This is true for every </a:t>
            </a:r>
            <a:r>
              <a:rPr lang="en-US" altLang="en-US" i="1"/>
              <a:t>n</a:t>
            </a:r>
            <a:r>
              <a:rPr lang="en-US" altLang="en-US"/>
              <a:t> less than or equal to </a:t>
            </a:r>
            <a:r>
              <a:rPr lang="en-US" altLang="en-US" i="1"/>
              <a:t>k</a:t>
            </a:r>
            <a:r>
              <a:rPr lang="en-US" altLang="en-US"/>
              <a:t>, so there are finitely-many polynomials that have roots with height </a:t>
            </a:r>
            <a:r>
              <a:rPr lang="en-US" altLang="en-US" i="1"/>
              <a:t>k</a:t>
            </a:r>
            <a:r>
              <a:rPr lang="en-US" altLang="en-US"/>
              <a:t>.</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ltLang="en-US"/>
              <a:t>Existence of Transcendental Numbers</a:t>
            </a:r>
          </a:p>
        </p:txBody>
      </p:sp>
      <p:sp>
        <p:nvSpPr>
          <p:cNvPr id="136195"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This means there are finitely-many such roots to these polynomials, i.e., there are finitely-many algebraic numbers of height </a:t>
            </a:r>
            <a:r>
              <a:rPr lang="en-US" altLang="en-US" i="1"/>
              <a:t>k</a:t>
            </a:r>
            <a:r>
              <a:rPr lang="en-US" altLang="en-US"/>
              <a:t>.</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altLang="en-US"/>
              <a:t>Existence of Transcendental Numbers</a:t>
            </a:r>
          </a:p>
        </p:txBody>
      </p:sp>
      <p:sp>
        <p:nvSpPr>
          <p:cNvPr id="137219" name="Rectangle 3"/>
          <p:cNvSpPr>
            <a:spLocks noGrp="1" noChangeArrowheads="1"/>
          </p:cNvSpPr>
          <p:nvPr>
            <p:ph type="body" sz="half" idx="1"/>
          </p:nvPr>
        </p:nvSpPr>
        <p:spPr>
          <a:xfrm>
            <a:off x="457200" y="1600200"/>
            <a:ext cx="7924800" cy="4530725"/>
          </a:xfrm>
        </p:spPr>
        <p:txBody>
          <a:bodyPr/>
          <a:lstStyle/>
          <a:p>
            <a:r>
              <a:rPr lang="en-US" altLang="en-US">
                <a:solidFill>
                  <a:schemeClr val="hlink"/>
                </a:solidFill>
              </a:rPr>
              <a:t>Claim:</a:t>
            </a:r>
            <a:r>
              <a:rPr lang="en-US" altLang="en-US"/>
              <a:t> Let </a:t>
            </a:r>
            <a:r>
              <a:rPr lang="en-US" altLang="en-US" i="1"/>
              <a:t>k</a:t>
            </a:r>
            <a:r>
              <a:rPr lang="en-US" altLang="en-US"/>
              <a:t> be a positive integer.  Then the number of algebraic numbers that have height </a:t>
            </a:r>
            <a:r>
              <a:rPr lang="en-US" altLang="en-US" i="1"/>
              <a:t>k</a:t>
            </a:r>
            <a:r>
              <a:rPr lang="en-US" altLang="en-US"/>
              <a:t> is finite.</a:t>
            </a:r>
          </a:p>
          <a:p>
            <a:r>
              <a:rPr lang="en-US" altLang="en-US"/>
              <a:t>This means there are finitely-many such roots to these polynomials, i.e., there are finitely-many algebraic numbers of height </a:t>
            </a:r>
            <a:r>
              <a:rPr lang="en-US" altLang="en-US" i="1"/>
              <a:t>k</a:t>
            </a:r>
            <a:r>
              <a:rPr lang="en-US" altLang="en-US"/>
              <a:t>.</a:t>
            </a:r>
          </a:p>
          <a:p>
            <a:r>
              <a:rPr lang="en-US" altLang="en-US"/>
              <a:t>This proves the claim.</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ltLang="en-US"/>
              <a:t>Existence of Transcendental Numbers</a:t>
            </a:r>
          </a:p>
        </p:txBody>
      </p:sp>
      <p:sp>
        <p:nvSpPr>
          <p:cNvPr id="138243" name="Rectangle 3"/>
          <p:cNvSpPr>
            <a:spLocks noGrp="1" noChangeArrowheads="1"/>
          </p:cNvSpPr>
          <p:nvPr>
            <p:ph type="body" sz="half" idx="1"/>
          </p:nvPr>
        </p:nvSpPr>
        <p:spPr>
          <a:xfrm>
            <a:off x="457200" y="1600200"/>
            <a:ext cx="7620000" cy="4530725"/>
          </a:xfrm>
        </p:spPr>
        <p:txBody>
          <a:bodyPr/>
          <a:lstStyle/>
          <a:p>
            <a:r>
              <a:rPr lang="en-US" altLang="en-US"/>
              <a:t>Back to the theorem: We want to show that </a:t>
            </a:r>
            <a:r>
              <a:rPr lang="en-US" altLang="en-US">
                <a:latin typeface="Castellar" pitchFamily="18" charset="0"/>
              </a:rPr>
              <a:t>A</a:t>
            </a:r>
            <a:r>
              <a:rPr lang="en-US" altLang="en-US"/>
              <a:t> is countable.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en-US"/>
              <a:t>Uncountable Sets</a:t>
            </a:r>
          </a:p>
        </p:txBody>
      </p:sp>
      <p:sp>
        <p:nvSpPr>
          <p:cNvPr id="63491" name="Rectangle 3"/>
          <p:cNvSpPr>
            <a:spLocks noGrp="1" noChangeArrowheads="1"/>
          </p:cNvSpPr>
          <p:nvPr>
            <p:ph type="body" idx="1"/>
          </p:nvPr>
        </p:nvSpPr>
        <p:spPr/>
        <p:txBody>
          <a:bodyPr/>
          <a:lstStyle/>
          <a:p>
            <a:r>
              <a:rPr lang="en-US" altLang="en-US">
                <a:latin typeface="Castellar" pitchFamily="18" charset="0"/>
              </a:rPr>
              <a:t>R</a:t>
            </a:r>
            <a:r>
              <a:rPr lang="en-US" altLang="en-US"/>
              <a:t> is uncountable</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altLang="en-US"/>
              <a:t>Existence of Transcendental Numbers</a:t>
            </a:r>
          </a:p>
        </p:txBody>
      </p:sp>
      <p:sp>
        <p:nvSpPr>
          <p:cNvPr id="139267" name="Rectangle 3"/>
          <p:cNvSpPr>
            <a:spLocks noGrp="1" noChangeArrowheads="1"/>
          </p:cNvSpPr>
          <p:nvPr>
            <p:ph type="body" sz="half" idx="1"/>
          </p:nvPr>
        </p:nvSpPr>
        <p:spPr>
          <a:xfrm>
            <a:off x="457200" y="1600200"/>
            <a:ext cx="7620000" cy="4530725"/>
          </a:xfrm>
        </p:spPr>
        <p:txBody>
          <a:bodyPr/>
          <a:lstStyle/>
          <a:p>
            <a:r>
              <a:rPr lang="en-US" altLang="en-US"/>
              <a:t>Back to the theorem: We want to show that </a:t>
            </a:r>
            <a:r>
              <a:rPr lang="en-US" altLang="en-US">
                <a:latin typeface="Castellar" pitchFamily="18" charset="0"/>
              </a:rPr>
              <a:t>A</a:t>
            </a:r>
            <a:r>
              <a:rPr lang="en-US" altLang="en-US"/>
              <a:t> is countable.</a:t>
            </a:r>
          </a:p>
          <a:p>
            <a:r>
              <a:rPr lang="en-US" altLang="en-US"/>
              <a:t>For each height, put the algebraic numbers of that height in some order</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altLang="en-US"/>
              <a:t>Existence of Transcendental Numbers</a:t>
            </a:r>
          </a:p>
        </p:txBody>
      </p:sp>
      <p:sp>
        <p:nvSpPr>
          <p:cNvPr id="140291" name="Rectangle 3"/>
          <p:cNvSpPr>
            <a:spLocks noGrp="1" noChangeArrowheads="1"/>
          </p:cNvSpPr>
          <p:nvPr>
            <p:ph type="body" sz="half" idx="1"/>
          </p:nvPr>
        </p:nvSpPr>
        <p:spPr>
          <a:xfrm>
            <a:off x="457200" y="1600200"/>
            <a:ext cx="7620000" cy="4530725"/>
          </a:xfrm>
        </p:spPr>
        <p:txBody>
          <a:bodyPr/>
          <a:lstStyle/>
          <a:p>
            <a:r>
              <a:rPr lang="en-US" altLang="en-US"/>
              <a:t>Back to the theorem: We want to show that </a:t>
            </a:r>
            <a:r>
              <a:rPr lang="en-US" altLang="en-US">
                <a:latin typeface="Castellar" pitchFamily="18" charset="0"/>
              </a:rPr>
              <a:t>A</a:t>
            </a:r>
            <a:r>
              <a:rPr lang="en-US" altLang="en-US"/>
              <a:t> is countable.</a:t>
            </a:r>
          </a:p>
          <a:p>
            <a:r>
              <a:rPr lang="en-US" altLang="en-US"/>
              <a:t>For each height, put the algebraic numbers of that height in some order</a:t>
            </a:r>
          </a:p>
          <a:p>
            <a:r>
              <a:rPr lang="en-US" altLang="en-US"/>
              <a:t>Then put these lists together, starting with height 1, then height 2, etc., to put all of the algebraic numbers in order</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altLang="en-US"/>
              <a:t>Existence of Transcendental Numbers</a:t>
            </a:r>
          </a:p>
        </p:txBody>
      </p:sp>
      <p:sp>
        <p:nvSpPr>
          <p:cNvPr id="141315" name="Rectangle 3"/>
          <p:cNvSpPr>
            <a:spLocks noGrp="1" noChangeArrowheads="1"/>
          </p:cNvSpPr>
          <p:nvPr>
            <p:ph type="body" sz="half" idx="1"/>
          </p:nvPr>
        </p:nvSpPr>
        <p:spPr>
          <a:xfrm>
            <a:off x="457200" y="1600200"/>
            <a:ext cx="7620000" cy="4530725"/>
          </a:xfrm>
        </p:spPr>
        <p:txBody>
          <a:bodyPr/>
          <a:lstStyle/>
          <a:p>
            <a:r>
              <a:rPr lang="en-US" altLang="en-US"/>
              <a:t>Back to the theorem: We want to show that </a:t>
            </a:r>
            <a:r>
              <a:rPr lang="en-US" altLang="en-US">
                <a:latin typeface="Castellar" pitchFamily="18" charset="0"/>
              </a:rPr>
              <a:t>A</a:t>
            </a:r>
            <a:r>
              <a:rPr lang="en-US" altLang="en-US"/>
              <a:t> is countable.</a:t>
            </a:r>
          </a:p>
          <a:p>
            <a:r>
              <a:rPr lang="en-US" altLang="en-US"/>
              <a:t>For each height, put the algebraic numbers of that height in some order</a:t>
            </a:r>
          </a:p>
          <a:p>
            <a:r>
              <a:rPr lang="en-US" altLang="en-US"/>
              <a:t>Then put these lists together, starting with height 1, then height 2, etc., to put all of the algebraic numbers in order</a:t>
            </a:r>
          </a:p>
          <a:p>
            <a:r>
              <a:rPr lang="en-US" altLang="en-US"/>
              <a:t>The fact that this is possible proves that </a:t>
            </a:r>
            <a:r>
              <a:rPr lang="en-US" altLang="en-US">
                <a:latin typeface="Castellar" pitchFamily="18" charset="0"/>
              </a:rPr>
              <a:t>A</a:t>
            </a:r>
            <a:r>
              <a:rPr lang="en-US" altLang="en-US"/>
              <a:t> is countable.			</a:t>
            </a:r>
          </a:p>
        </p:txBody>
      </p:sp>
      <p:sp>
        <p:nvSpPr>
          <p:cNvPr id="141316" name="Rectangle 4"/>
          <p:cNvSpPr>
            <a:spLocks noChangeArrowheads="1"/>
          </p:cNvSpPr>
          <p:nvPr/>
        </p:nvSpPr>
        <p:spPr bwMode="auto">
          <a:xfrm>
            <a:off x="8229600" y="5638800"/>
            <a:ext cx="304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ltLang="en-US"/>
              <a:t>Existence of Transcendental Numbers</a:t>
            </a:r>
          </a:p>
        </p:txBody>
      </p:sp>
      <p:sp>
        <p:nvSpPr>
          <p:cNvPr id="142339" name="Rectangle 3"/>
          <p:cNvSpPr>
            <a:spLocks noGrp="1" noChangeArrowheads="1"/>
          </p:cNvSpPr>
          <p:nvPr>
            <p:ph type="body" idx="1"/>
          </p:nvPr>
        </p:nvSpPr>
        <p:spPr/>
        <p:txBody>
          <a:bodyPr/>
          <a:lstStyle/>
          <a:p>
            <a:r>
              <a:rPr lang="en-US" altLang="en-US"/>
              <a:t>Since </a:t>
            </a:r>
            <a:r>
              <a:rPr lang="en-US" altLang="en-US">
                <a:latin typeface="Castellar" pitchFamily="18" charset="0"/>
              </a:rPr>
              <a:t>A</a:t>
            </a:r>
            <a:r>
              <a:rPr lang="en-US" altLang="en-US"/>
              <a:t> is countable but </a:t>
            </a:r>
            <a:r>
              <a:rPr lang="en-US" altLang="en-US">
                <a:latin typeface="Castellar" pitchFamily="18" charset="0"/>
              </a:rPr>
              <a:t>C</a:t>
            </a:r>
            <a:r>
              <a:rPr lang="en-US" altLang="en-US"/>
              <a:t> is uncountable, there are infinitely-many more transcendental numbers than there are algebraic numbers</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ltLang="en-US"/>
              <a:t>Existence of Transcendental Numbers</a:t>
            </a:r>
          </a:p>
        </p:txBody>
      </p:sp>
      <p:sp>
        <p:nvSpPr>
          <p:cNvPr id="143363" name="Rectangle 3"/>
          <p:cNvSpPr>
            <a:spLocks noGrp="1" noChangeArrowheads="1"/>
          </p:cNvSpPr>
          <p:nvPr>
            <p:ph type="body" idx="1"/>
          </p:nvPr>
        </p:nvSpPr>
        <p:spPr/>
        <p:txBody>
          <a:bodyPr/>
          <a:lstStyle/>
          <a:p>
            <a:r>
              <a:rPr lang="en-US" altLang="en-US"/>
              <a:t>Since </a:t>
            </a:r>
            <a:r>
              <a:rPr lang="en-US" altLang="en-US">
                <a:latin typeface="Castellar" pitchFamily="18" charset="0"/>
              </a:rPr>
              <a:t>A</a:t>
            </a:r>
            <a:r>
              <a:rPr lang="en-US" altLang="en-US"/>
              <a:t> is countable but </a:t>
            </a:r>
            <a:r>
              <a:rPr lang="en-US" altLang="en-US">
                <a:latin typeface="Castellar" pitchFamily="18" charset="0"/>
              </a:rPr>
              <a:t>C</a:t>
            </a:r>
            <a:r>
              <a:rPr lang="en-US" altLang="en-US"/>
              <a:t> is uncountable, there are infinitely-many more transcendental numbers than there are algebraic numbers</a:t>
            </a:r>
          </a:p>
          <a:p>
            <a:r>
              <a:rPr lang="en-US" altLang="en-US"/>
              <a:t>“The algebraic numbers are spotted over the plane like stars against a black sky; the dense blackness is the firmament of the transcendentals.” </a:t>
            </a:r>
          </a:p>
          <a:p>
            <a:pPr>
              <a:buFont typeface="Wingdings" pitchFamily="2" charset="2"/>
              <a:buNone/>
            </a:pPr>
            <a:r>
              <a:rPr lang="en-US" altLang="en-US"/>
              <a:t>					</a:t>
            </a:r>
            <a:r>
              <a:rPr lang="en-US" altLang="en-US" sz="2400"/>
              <a:t>E.T. Bell, math historian</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ltLang="en-US"/>
              <a:t>Examples of Transcendental Numbers</a:t>
            </a:r>
          </a:p>
        </p:txBody>
      </p:sp>
      <p:sp>
        <p:nvSpPr>
          <p:cNvPr id="144387" name="Rectangle 3"/>
          <p:cNvSpPr>
            <a:spLocks noGrp="1" noChangeArrowheads="1"/>
          </p:cNvSpPr>
          <p:nvPr>
            <p:ph type="body" idx="1"/>
          </p:nvPr>
        </p:nvSpPr>
        <p:spPr/>
        <p:txBody>
          <a:bodyPr/>
          <a:lstStyle/>
          <a:p>
            <a:r>
              <a:rPr lang="en-US" altLang="en-US"/>
              <a:t>In 1873, the French mathematician Charles Hermite proved that </a:t>
            </a:r>
            <a:r>
              <a:rPr lang="en-US" altLang="en-US" i="1"/>
              <a:t>e</a:t>
            </a:r>
            <a:r>
              <a:rPr lang="en-US" altLang="en-US"/>
              <a:t> is transcendental.</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US" altLang="en-US"/>
              <a:t>Examples of Transcendental Numbers</a:t>
            </a:r>
          </a:p>
        </p:txBody>
      </p:sp>
      <p:sp>
        <p:nvSpPr>
          <p:cNvPr id="145411" name="Rectangle 3"/>
          <p:cNvSpPr>
            <a:spLocks noGrp="1" noChangeArrowheads="1"/>
          </p:cNvSpPr>
          <p:nvPr>
            <p:ph type="body" idx="1"/>
          </p:nvPr>
        </p:nvSpPr>
        <p:spPr/>
        <p:txBody>
          <a:bodyPr/>
          <a:lstStyle/>
          <a:p>
            <a:r>
              <a:rPr lang="en-US" altLang="en-US"/>
              <a:t>In 1873, the French mathematician Charles Hermite proved that </a:t>
            </a:r>
            <a:r>
              <a:rPr lang="en-US" altLang="en-US" i="1"/>
              <a:t>e</a:t>
            </a:r>
            <a:r>
              <a:rPr lang="en-US" altLang="en-US"/>
              <a:t> is transcendental.</a:t>
            </a:r>
          </a:p>
        </p:txBody>
      </p:sp>
      <p:pic>
        <p:nvPicPr>
          <p:cNvPr id="145413" name="Picture 5" descr="Charles_Herm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2590800"/>
            <a:ext cx="2563813" cy="3429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altLang="en-US"/>
              <a:t>Examples of Transcendental Numbers</a:t>
            </a:r>
          </a:p>
        </p:txBody>
      </p:sp>
      <p:sp>
        <p:nvSpPr>
          <p:cNvPr id="147459" name="Rectangle 3"/>
          <p:cNvSpPr>
            <a:spLocks noGrp="1" noChangeArrowheads="1"/>
          </p:cNvSpPr>
          <p:nvPr>
            <p:ph type="body" idx="1"/>
          </p:nvPr>
        </p:nvSpPr>
        <p:spPr/>
        <p:txBody>
          <a:bodyPr/>
          <a:lstStyle/>
          <a:p>
            <a:r>
              <a:rPr lang="en-US" altLang="en-US"/>
              <a:t>In 1873, the French mathematician Charles Hermite proved that </a:t>
            </a:r>
            <a:r>
              <a:rPr lang="en-US" altLang="en-US" i="1"/>
              <a:t>e</a:t>
            </a:r>
            <a:r>
              <a:rPr lang="en-US" altLang="en-US"/>
              <a:t> is transcendental.</a:t>
            </a:r>
          </a:p>
          <a:p>
            <a:r>
              <a:rPr lang="en-US" altLang="en-US"/>
              <a:t>This is the first number proved to be transcendental that was not constructed for such a purpose</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ltLang="en-US"/>
              <a:t>Examples of Transcendental Numbers</a:t>
            </a:r>
          </a:p>
        </p:txBody>
      </p:sp>
      <p:sp>
        <p:nvSpPr>
          <p:cNvPr id="148483" name="Rectangle 3"/>
          <p:cNvSpPr>
            <a:spLocks noGrp="1" noChangeArrowheads="1"/>
          </p:cNvSpPr>
          <p:nvPr>
            <p:ph type="body" sz="half" idx="1"/>
          </p:nvPr>
        </p:nvSpPr>
        <p:spPr>
          <a:xfrm>
            <a:off x="457200" y="1600200"/>
            <a:ext cx="7848600" cy="4530725"/>
          </a:xfrm>
        </p:spPr>
        <p:txBody>
          <a:bodyPr/>
          <a:lstStyle/>
          <a:p>
            <a:r>
              <a:rPr lang="en-US" altLang="en-US"/>
              <a:t>In 1882, the German mathematician Ferdinand von Lindemann proved that</a:t>
            </a:r>
          </a:p>
          <a:p>
            <a:pPr>
              <a:buFont typeface="Wingdings" pitchFamily="2" charset="2"/>
              <a:buNone/>
            </a:pPr>
            <a:r>
              <a:rPr lang="en-US" altLang="en-US"/>
              <a:t>         is transcendental</a:t>
            </a:r>
          </a:p>
        </p:txBody>
      </p:sp>
      <p:graphicFrame>
        <p:nvGraphicFramePr>
          <p:cNvPr id="148484" name="Object 4"/>
          <p:cNvGraphicFramePr>
            <a:graphicFrameLocks noGrp="1" noChangeAspect="1"/>
          </p:cNvGraphicFramePr>
          <p:nvPr>
            <p:ph sz="half" idx="2"/>
          </p:nvPr>
        </p:nvGraphicFramePr>
        <p:xfrm>
          <a:off x="838200" y="2667000"/>
          <a:ext cx="546100" cy="546100"/>
        </p:xfrm>
        <a:graphic>
          <a:graphicData uri="http://schemas.openxmlformats.org/presentationml/2006/ole">
            <mc:AlternateContent xmlns:mc="http://schemas.openxmlformats.org/markup-compatibility/2006">
              <mc:Choice xmlns:v="urn:schemas-microsoft-com:vml" Requires="v">
                <p:oleObj spid="_x0000_s148501" name="Equation" r:id="rId3" imgW="139680" imgH="139680" progId="Equation.3">
                  <p:embed/>
                </p:oleObj>
              </mc:Choice>
              <mc:Fallback>
                <p:oleObj name="Equation" r:id="rId3" imgW="139680" imgH="1396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667000"/>
                        <a:ext cx="546100"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altLang="en-US"/>
              <a:t>Examples of Transcendental Numbers</a:t>
            </a:r>
          </a:p>
        </p:txBody>
      </p:sp>
      <p:sp>
        <p:nvSpPr>
          <p:cNvPr id="150531" name="Rectangle 3"/>
          <p:cNvSpPr>
            <a:spLocks noGrp="1" noChangeArrowheads="1"/>
          </p:cNvSpPr>
          <p:nvPr>
            <p:ph type="body" sz="half" idx="1"/>
          </p:nvPr>
        </p:nvSpPr>
        <p:spPr>
          <a:xfrm>
            <a:off x="457200" y="1600200"/>
            <a:ext cx="7848600" cy="4530725"/>
          </a:xfrm>
        </p:spPr>
        <p:txBody>
          <a:bodyPr/>
          <a:lstStyle/>
          <a:p>
            <a:r>
              <a:rPr lang="en-US" altLang="en-US"/>
              <a:t>In 1882, the German mathematician Ferdinand von Lindemann proved that</a:t>
            </a:r>
          </a:p>
          <a:p>
            <a:pPr>
              <a:buFont typeface="Wingdings" pitchFamily="2" charset="2"/>
              <a:buNone/>
            </a:pPr>
            <a:r>
              <a:rPr lang="en-US" altLang="en-US"/>
              <a:t>         is transcendental</a:t>
            </a:r>
          </a:p>
        </p:txBody>
      </p:sp>
      <p:graphicFrame>
        <p:nvGraphicFramePr>
          <p:cNvPr id="150532" name="Object 4"/>
          <p:cNvGraphicFramePr>
            <a:graphicFrameLocks noGrp="1" noChangeAspect="1"/>
          </p:cNvGraphicFramePr>
          <p:nvPr>
            <p:ph sz="half" idx="2"/>
          </p:nvPr>
        </p:nvGraphicFramePr>
        <p:xfrm>
          <a:off x="838200" y="2667000"/>
          <a:ext cx="546100" cy="546100"/>
        </p:xfrm>
        <a:graphic>
          <a:graphicData uri="http://schemas.openxmlformats.org/presentationml/2006/ole">
            <mc:AlternateContent xmlns:mc="http://schemas.openxmlformats.org/markup-compatibility/2006">
              <mc:Choice xmlns:v="urn:schemas-microsoft-com:vml" Requires="v">
                <p:oleObj spid="_x0000_s150550" name="Equation" r:id="rId3" imgW="139680" imgH="139680" progId="Equation.3">
                  <p:embed/>
                </p:oleObj>
              </mc:Choice>
              <mc:Fallback>
                <p:oleObj name="Equation" r:id="rId3" imgW="139680" imgH="1396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667000"/>
                        <a:ext cx="546100"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50534" name="Picture 6" descr="200px-Carl_Louis_Ferdinand_von_Lindemann">
            <a:hlinkClick r:id="rId5" tooltip="Carl Louis Ferdinand von Lindemann.jpg"/>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3276600"/>
            <a:ext cx="1905000" cy="2314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en-US"/>
              <a:t>Uncountable Sets</a:t>
            </a:r>
          </a:p>
        </p:txBody>
      </p:sp>
      <p:sp>
        <p:nvSpPr>
          <p:cNvPr id="64515" name="Rectangle 3"/>
          <p:cNvSpPr>
            <a:spLocks noGrp="1" noChangeArrowheads="1"/>
          </p:cNvSpPr>
          <p:nvPr>
            <p:ph type="body" idx="1"/>
          </p:nvPr>
        </p:nvSpPr>
        <p:spPr/>
        <p:txBody>
          <a:bodyPr/>
          <a:lstStyle/>
          <a:p>
            <a:r>
              <a:rPr lang="en-US" altLang="en-US">
                <a:latin typeface="Castellar" pitchFamily="18" charset="0"/>
              </a:rPr>
              <a:t>R</a:t>
            </a:r>
            <a:r>
              <a:rPr lang="en-US" altLang="en-US"/>
              <a:t> is uncountable</a:t>
            </a:r>
          </a:p>
          <a:p>
            <a:r>
              <a:rPr lang="en-US" altLang="en-US"/>
              <a:t>Therefore </a:t>
            </a:r>
            <a:r>
              <a:rPr lang="en-US" altLang="en-US">
                <a:latin typeface="Castellar" pitchFamily="18" charset="0"/>
              </a:rPr>
              <a:t>C</a:t>
            </a:r>
            <a:r>
              <a:rPr lang="en-US" altLang="en-US"/>
              <a:t> is also uncountable</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altLang="en-US"/>
              <a:t>Examples of Transcendental Numbers</a:t>
            </a:r>
          </a:p>
        </p:txBody>
      </p:sp>
      <p:sp>
        <p:nvSpPr>
          <p:cNvPr id="154627" name="Rectangle 3"/>
          <p:cNvSpPr>
            <a:spLocks noGrp="1" noChangeArrowheads="1"/>
          </p:cNvSpPr>
          <p:nvPr>
            <p:ph type="body" sz="half" idx="1"/>
          </p:nvPr>
        </p:nvSpPr>
        <p:spPr>
          <a:xfrm>
            <a:off x="457200" y="1600200"/>
            <a:ext cx="7772400" cy="4530725"/>
          </a:xfrm>
        </p:spPr>
        <p:txBody>
          <a:bodyPr/>
          <a:lstStyle/>
          <a:p>
            <a:r>
              <a:rPr lang="en-US" altLang="en-US"/>
              <a:t>Still very few known examples of transcendental numbers:</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altLang="en-US"/>
              <a:t>Examples of Transcendental Numbers</a:t>
            </a:r>
          </a:p>
        </p:txBody>
      </p:sp>
      <p:sp>
        <p:nvSpPr>
          <p:cNvPr id="158723" name="Rectangle 3"/>
          <p:cNvSpPr>
            <a:spLocks noGrp="1" noChangeArrowheads="1"/>
          </p:cNvSpPr>
          <p:nvPr>
            <p:ph type="body" sz="half" idx="1"/>
          </p:nvPr>
        </p:nvSpPr>
        <p:spPr>
          <a:xfrm>
            <a:off x="457200" y="1600200"/>
            <a:ext cx="7772400" cy="4530725"/>
          </a:xfrm>
        </p:spPr>
        <p:txBody>
          <a:bodyPr/>
          <a:lstStyle/>
          <a:p>
            <a:r>
              <a:rPr lang="en-US" altLang="en-US" dirty="0"/>
              <a:t>Still very few known examples of transcendental numbers:</a:t>
            </a:r>
          </a:p>
        </p:txBody>
      </p:sp>
      <p:graphicFrame>
        <p:nvGraphicFramePr>
          <p:cNvPr id="158724" name="Object 4"/>
          <p:cNvGraphicFramePr>
            <a:graphicFrameLocks noGrp="1" noChangeAspect="1"/>
          </p:cNvGraphicFramePr>
          <p:nvPr>
            <p:ph sz="quarter" idx="2"/>
          </p:nvPr>
        </p:nvGraphicFramePr>
        <p:xfrm>
          <a:off x="1371600" y="2743200"/>
          <a:ext cx="800100" cy="914400"/>
        </p:xfrm>
        <a:graphic>
          <a:graphicData uri="http://schemas.openxmlformats.org/presentationml/2006/ole">
            <mc:AlternateContent xmlns:mc="http://schemas.openxmlformats.org/markup-compatibility/2006">
              <mc:Choice xmlns:v="urn:schemas-microsoft-com:vml" Requires="v">
                <p:oleObj spid="_x0000_s158772" name="Equation" r:id="rId3" imgW="177480" imgH="203040" progId="Equation.3">
                  <p:embed/>
                </p:oleObj>
              </mc:Choice>
              <mc:Fallback>
                <p:oleObj name="Equation" r:id="rId3" imgW="177480" imgH="203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743200"/>
                        <a:ext cx="8001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8725" name="Object 5"/>
          <p:cNvGraphicFramePr>
            <a:graphicFrameLocks noGrp="1" noChangeAspect="1"/>
          </p:cNvGraphicFramePr>
          <p:nvPr>
            <p:ph sz="quarter" idx="3"/>
          </p:nvPr>
        </p:nvGraphicFramePr>
        <p:xfrm>
          <a:off x="1295400" y="3962400"/>
          <a:ext cx="912813" cy="776288"/>
        </p:xfrm>
        <a:graphic>
          <a:graphicData uri="http://schemas.openxmlformats.org/presentationml/2006/ole">
            <mc:AlternateContent xmlns:mc="http://schemas.openxmlformats.org/markup-compatibility/2006">
              <mc:Choice xmlns:v="urn:schemas-microsoft-com:vml" Requires="v">
                <p:oleObj spid="_x0000_s158773" name="Equation" r:id="rId5" imgW="253800" imgH="215640" progId="Equation.3">
                  <p:embed/>
                </p:oleObj>
              </mc:Choice>
              <mc:Fallback>
                <p:oleObj name="Equation" r:id="rId5" imgW="253800" imgH="21564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3962400"/>
                        <a:ext cx="912813" cy="776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8726" name="Object 6"/>
          <p:cNvGraphicFramePr>
            <a:graphicFrameLocks noChangeAspect="1"/>
          </p:cNvGraphicFramePr>
          <p:nvPr/>
        </p:nvGraphicFramePr>
        <p:xfrm>
          <a:off x="1295400" y="5238750"/>
          <a:ext cx="7391400" cy="595313"/>
        </p:xfrm>
        <a:graphic>
          <a:graphicData uri="http://schemas.openxmlformats.org/presentationml/2006/ole">
            <mc:AlternateContent xmlns:mc="http://schemas.openxmlformats.org/markup-compatibility/2006">
              <mc:Choice xmlns:v="urn:schemas-microsoft-com:vml" Requires="v">
                <p:oleObj spid="_x0000_s158774" name="Equation" r:id="rId7" imgW="2209680" imgH="177480" progId="Equation.3">
                  <p:embed/>
                </p:oleObj>
              </mc:Choice>
              <mc:Fallback>
                <p:oleObj name="Equation" r:id="rId7" imgW="2209680" imgH="17748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5238750"/>
                        <a:ext cx="7391400" cy="595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8723">
                                            <p:txEl>
                                              <p:pRg st="0" end="0"/>
                                            </p:txEl>
                                          </p:spTgt>
                                        </p:tgtEl>
                                        <p:attrNameLst>
                                          <p:attrName>style.visibility</p:attrName>
                                        </p:attrNameLst>
                                      </p:cBhvr>
                                      <p:to>
                                        <p:strVal val="visible"/>
                                      </p:to>
                                    </p:set>
                                    <p:animEffect transition="in" filter="fade">
                                      <p:cBhvr>
                                        <p:cTn id="7" dur="500"/>
                                        <p:tgtEl>
                                          <p:spTgt spid="1587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altLang="en-US"/>
              <a:t>Examples of Transcendental Numbers</a:t>
            </a:r>
          </a:p>
        </p:txBody>
      </p:sp>
      <p:sp>
        <p:nvSpPr>
          <p:cNvPr id="159747" name="Rectangle 3"/>
          <p:cNvSpPr>
            <a:spLocks noGrp="1" noChangeArrowheads="1"/>
          </p:cNvSpPr>
          <p:nvPr>
            <p:ph type="body" sz="half" idx="1"/>
          </p:nvPr>
        </p:nvSpPr>
        <p:spPr/>
        <p:txBody>
          <a:bodyPr/>
          <a:lstStyle/>
          <a:p>
            <a:r>
              <a:rPr lang="en-US" altLang="en-US" sz="2600"/>
              <a:t>Open questions:</a:t>
            </a:r>
          </a:p>
        </p:txBody>
      </p:sp>
      <p:graphicFrame>
        <p:nvGraphicFramePr>
          <p:cNvPr id="159748" name="Object 4"/>
          <p:cNvGraphicFramePr>
            <a:graphicFrameLocks noGrp="1" noChangeAspect="1"/>
          </p:cNvGraphicFramePr>
          <p:nvPr>
            <p:ph sz="half" idx="2"/>
          </p:nvPr>
        </p:nvGraphicFramePr>
        <p:xfrm>
          <a:off x="609600" y="2743200"/>
          <a:ext cx="7620000" cy="1296988"/>
        </p:xfrm>
        <a:graphic>
          <a:graphicData uri="http://schemas.openxmlformats.org/presentationml/2006/ole">
            <mc:AlternateContent xmlns:mc="http://schemas.openxmlformats.org/markup-compatibility/2006">
              <mc:Choice xmlns:v="urn:schemas-microsoft-com:vml" Requires="v">
                <p:oleObj spid="_x0000_s159765" name="Equation" r:id="rId3" imgW="2311200" imgH="393480" progId="Equation.3">
                  <p:embed/>
                </p:oleObj>
              </mc:Choice>
              <mc:Fallback>
                <p:oleObj name="Equation" r:id="rId3" imgW="2311200" imgH="3934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743200"/>
                        <a:ext cx="7620000" cy="129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en-US" altLang="en-US"/>
              <a:t>Constructible Numbers</a:t>
            </a:r>
          </a:p>
        </p:txBody>
      </p:sp>
      <p:sp>
        <p:nvSpPr>
          <p:cNvPr id="161795" name="Rectangle 3"/>
          <p:cNvSpPr>
            <a:spLocks noGrp="1" noChangeArrowheads="1"/>
          </p:cNvSpPr>
          <p:nvPr>
            <p:ph type="body" idx="1"/>
          </p:nvPr>
        </p:nvSpPr>
        <p:spPr/>
        <p:txBody>
          <a:bodyPr/>
          <a:lstStyle/>
          <a:p>
            <a:r>
              <a:rPr lang="en-US" altLang="en-US"/>
              <a:t>Using an unmarked straightedge and a collapsible compass, given a segment of length 1, what other lengths can we construct?</a:t>
            </a:r>
          </a:p>
        </p:txBody>
      </p:sp>
      <p:pic>
        <p:nvPicPr>
          <p:cNvPr id="1617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4038600"/>
            <a:ext cx="1390650" cy="1409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altLang="en-US"/>
              <a:t>Constructible Numbers</a:t>
            </a:r>
          </a:p>
        </p:txBody>
      </p:sp>
      <p:sp>
        <p:nvSpPr>
          <p:cNvPr id="164867" name="Rectangle 3"/>
          <p:cNvSpPr>
            <a:spLocks noGrp="1" noChangeArrowheads="1"/>
          </p:cNvSpPr>
          <p:nvPr>
            <p:ph type="body" sz="half" idx="1"/>
          </p:nvPr>
        </p:nvSpPr>
        <p:spPr>
          <a:xfrm>
            <a:off x="457200" y="1600200"/>
            <a:ext cx="8001000" cy="4530725"/>
          </a:xfrm>
        </p:spPr>
        <p:txBody>
          <a:bodyPr/>
          <a:lstStyle/>
          <a:p>
            <a:r>
              <a:rPr lang="en-US" altLang="en-US"/>
              <a:t>For example,        is constructible:</a:t>
            </a:r>
          </a:p>
        </p:txBody>
      </p:sp>
      <p:graphicFrame>
        <p:nvGraphicFramePr>
          <p:cNvPr id="164868" name="Object 4"/>
          <p:cNvGraphicFramePr>
            <a:graphicFrameLocks noGrp="1" noChangeAspect="1"/>
          </p:cNvGraphicFramePr>
          <p:nvPr>
            <p:ph sz="half" idx="2"/>
          </p:nvPr>
        </p:nvGraphicFramePr>
        <p:xfrm>
          <a:off x="3200400" y="1524000"/>
          <a:ext cx="704850" cy="630238"/>
        </p:xfrm>
        <a:graphic>
          <a:graphicData uri="http://schemas.openxmlformats.org/presentationml/2006/ole">
            <mc:AlternateContent xmlns:mc="http://schemas.openxmlformats.org/markup-compatibility/2006">
              <mc:Choice xmlns:v="urn:schemas-microsoft-com:vml" Requires="v">
                <p:oleObj spid="_x0000_s164885" name="Equation" r:id="rId3" imgW="241200" imgH="215640" progId="Equation.3">
                  <p:embed/>
                </p:oleObj>
              </mc:Choice>
              <mc:Fallback>
                <p:oleObj name="Equation" r:id="rId3" imgW="241200" imgH="2156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524000"/>
                        <a:ext cx="704850" cy="63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US" altLang="en-US"/>
              <a:t>Constructible Numbers</a:t>
            </a:r>
          </a:p>
        </p:txBody>
      </p:sp>
      <p:sp>
        <p:nvSpPr>
          <p:cNvPr id="162819" name="Rectangle 3"/>
          <p:cNvSpPr>
            <a:spLocks noGrp="1" noChangeArrowheads="1"/>
          </p:cNvSpPr>
          <p:nvPr>
            <p:ph type="body" sz="half" idx="1"/>
          </p:nvPr>
        </p:nvSpPr>
        <p:spPr>
          <a:xfrm>
            <a:off x="457200" y="1600200"/>
            <a:ext cx="8001000" cy="4530725"/>
          </a:xfrm>
        </p:spPr>
        <p:txBody>
          <a:bodyPr/>
          <a:lstStyle/>
          <a:p>
            <a:r>
              <a:rPr lang="en-US" altLang="en-US"/>
              <a:t>For example,        is constructible:</a:t>
            </a:r>
          </a:p>
        </p:txBody>
      </p:sp>
      <p:graphicFrame>
        <p:nvGraphicFramePr>
          <p:cNvPr id="162820" name="Object 4"/>
          <p:cNvGraphicFramePr>
            <a:graphicFrameLocks noGrp="1" noChangeAspect="1"/>
          </p:cNvGraphicFramePr>
          <p:nvPr>
            <p:ph sz="half" idx="2"/>
          </p:nvPr>
        </p:nvGraphicFramePr>
        <p:xfrm>
          <a:off x="3200400" y="1524000"/>
          <a:ext cx="704850" cy="630238"/>
        </p:xfrm>
        <a:graphic>
          <a:graphicData uri="http://schemas.openxmlformats.org/presentationml/2006/ole">
            <mc:AlternateContent xmlns:mc="http://schemas.openxmlformats.org/markup-compatibility/2006">
              <mc:Choice xmlns:v="urn:schemas-microsoft-com:vml" Requires="v">
                <p:oleObj spid="_x0000_s162838" name="Equation" r:id="rId3" imgW="241200" imgH="215640" progId="Equation.3">
                  <p:embed/>
                </p:oleObj>
              </mc:Choice>
              <mc:Fallback>
                <p:oleObj name="Equation" r:id="rId3" imgW="241200" imgH="2156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524000"/>
                        <a:ext cx="704850" cy="63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6282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590800"/>
            <a:ext cx="3219450" cy="3324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US" altLang="en-US"/>
              <a:t>Constructible Numbers</a:t>
            </a:r>
          </a:p>
        </p:txBody>
      </p:sp>
      <p:sp>
        <p:nvSpPr>
          <p:cNvPr id="165891" name="Rectangle 3"/>
          <p:cNvSpPr>
            <a:spLocks noGrp="1" noChangeArrowheads="1"/>
          </p:cNvSpPr>
          <p:nvPr>
            <p:ph type="body" idx="1"/>
          </p:nvPr>
        </p:nvSpPr>
        <p:spPr/>
        <p:txBody>
          <a:bodyPr/>
          <a:lstStyle/>
          <a:p>
            <a:r>
              <a:rPr lang="en-US" altLang="en-US"/>
              <a:t>The constructible numbers are the real numbers that can be built up from the integers with a finite number of additions, subtractions, multiplications, divisions, and the taking of </a:t>
            </a:r>
            <a:r>
              <a:rPr lang="en-US" altLang="en-US">
                <a:solidFill>
                  <a:schemeClr val="hlink"/>
                </a:solidFill>
              </a:rPr>
              <a:t>square</a:t>
            </a:r>
            <a:r>
              <a:rPr lang="en-US" altLang="en-US"/>
              <a:t> roots</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ltLang="en-US"/>
              <a:t>Constructible Numbers</a:t>
            </a:r>
          </a:p>
        </p:txBody>
      </p:sp>
      <p:sp>
        <p:nvSpPr>
          <p:cNvPr id="166915" name="Rectangle 3"/>
          <p:cNvSpPr>
            <a:spLocks noGrp="1" noChangeArrowheads="1"/>
          </p:cNvSpPr>
          <p:nvPr>
            <p:ph type="body" idx="1"/>
          </p:nvPr>
        </p:nvSpPr>
        <p:spPr/>
        <p:txBody>
          <a:bodyPr/>
          <a:lstStyle/>
          <a:p>
            <a:r>
              <a:rPr lang="en-US" altLang="en-US"/>
              <a:t>Thus the set of constructible numbers, denoted by </a:t>
            </a:r>
            <a:r>
              <a:rPr lang="en-US" altLang="en-US">
                <a:latin typeface="Castellar" pitchFamily="18" charset="0"/>
              </a:rPr>
              <a:t>K</a:t>
            </a:r>
            <a:r>
              <a:rPr lang="en-US" altLang="en-US"/>
              <a:t>, is a subset of </a:t>
            </a:r>
            <a:r>
              <a:rPr lang="en-US" altLang="en-US">
                <a:latin typeface="Castellar" pitchFamily="18" charset="0"/>
              </a:rPr>
              <a:t>A</a:t>
            </a:r>
            <a:r>
              <a:rPr lang="en-US" altLang="en-US"/>
              <a:t>.</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altLang="en-US"/>
              <a:t>Constructible Numbers</a:t>
            </a:r>
          </a:p>
        </p:txBody>
      </p:sp>
      <p:sp>
        <p:nvSpPr>
          <p:cNvPr id="167939" name="Rectangle 3"/>
          <p:cNvSpPr>
            <a:spLocks noGrp="1" noChangeArrowheads="1"/>
          </p:cNvSpPr>
          <p:nvPr>
            <p:ph type="body" idx="1"/>
          </p:nvPr>
        </p:nvSpPr>
        <p:spPr/>
        <p:txBody>
          <a:bodyPr/>
          <a:lstStyle/>
          <a:p>
            <a:r>
              <a:rPr lang="en-US" altLang="en-US"/>
              <a:t>Thus the set of constructible numbers, denoted by </a:t>
            </a:r>
            <a:r>
              <a:rPr lang="en-US" altLang="en-US">
                <a:latin typeface="Castellar" pitchFamily="18" charset="0"/>
              </a:rPr>
              <a:t>K</a:t>
            </a:r>
            <a:r>
              <a:rPr lang="en-US" altLang="en-US"/>
              <a:t>, is a subset of </a:t>
            </a:r>
            <a:r>
              <a:rPr lang="en-US" altLang="en-US">
                <a:latin typeface="Castellar" pitchFamily="18" charset="0"/>
              </a:rPr>
              <a:t>A</a:t>
            </a:r>
            <a:r>
              <a:rPr lang="en-US" altLang="en-US"/>
              <a:t>.</a:t>
            </a:r>
          </a:p>
          <a:p>
            <a:r>
              <a:rPr lang="en-US" altLang="en-US">
                <a:latin typeface="Castellar" pitchFamily="18" charset="0"/>
              </a:rPr>
              <a:t>K</a:t>
            </a:r>
            <a:r>
              <a:rPr lang="en-US" altLang="en-US"/>
              <a:t> is also a field</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altLang="en-US"/>
              <a:t>Constructible Numbers</a:t>
            </a:r>
          </a:p>
        </p:txBody>
      </p:sp>
      <p:sp>
        <p:nvSpPr>
          <p:cNvPr id="169987" name="Rectangle 3"/>
          <p:cNvSpPr>
            <a:spLocks noGrp="1" noChangeArrowheads="1"/>
          </p:cNvSpPr>
          <p:nvPr>
            <p:ph type="body" idx="1"/>
          </p:nvPr>
        </p:nvSpPr>
        <p:spPr/>
        <p:txBody>
          <a:bodyPr/>
          <a:lstStyle/>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a:p>
            <a:pPr>
              <a:buFont typeface="Wingdings" pitchFamily="2" charset="2"/>
              <a:buNone/>
            </a:pPr>
            <a:endParaRPr lang="en-US" altLang="en-US"/>
          </a:p>
        </p:txBody>
      </p:sp>
      <p:pic>
        <p:nvPicPr>
          <p:cNvPr id="1699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447800"/>
            <a:ext cx="5943600" cy="3843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WI" val="1"/>
  <p:tag name="NBP" val="1"/>
  <p:tag name="CVB" val="1"/>
  <p:tag name="SPT" val="FALSE"/>
  <p:tag name="BSN" val="1"/>
  <p:tag name="LFXCI" val="0"/>
  <p:tag name="SVT" val="TRUE"/>
  <p:tag name="CII" val="1"/>
</p:tagLst>
</file>

<file path=ppt/tags/tag10.xml><?xml version="1.0" encoding="utf-8"?>
<p:tagLst xmlns:a="http://schemas.openxmlformats.org/drawingml/2006/main" xmlns:r="http://schemas.openxmlformats.org/officeDocument/2006/relationships" xmlns:p="http://schemas.openxmlformats.org/presentationml/2006/main">
  <p:tag name="SWI" val="2"/>
  <p:tag name="NBP" val="1"/>
  <p:tag name="CVB" val="2"/>
  <p:tag name="SPT" val="FALSE"/>
  <p:tag name="BSN" val="2"/>
  <p:tag name="LFXCI" val="0"/>
  <p:tag name="SVT" val="TRUE"/>
  <p:tag name="CII" val="2"/>
</p:tagLst>
</file>

<file path=ppt/tags/tag11.xml><?xml version="1.0" encoding="utf-8"?>
<p:tagLst xmlns:a="http://schemas.openxmlformats.org/drawingml/2006/main" xmlns:r="http://schemas.openxmlformats.org/officeDocument/2006/relationships" xmlns:p="http://schemas.openxmlformats.org/presentationml/2006/main">
  <p:tag name="SWI" val="3"/>
  <p:tag name="NBP" val="1"/>
  <p:tag name="CVB" val="3"/>
  <p:tag name="SPT" val="FALSE"/>
  <p:tag name="BSN" val="3"/>
  <p:tag name="LFXCI" val="0"/>
  <p:tag name="SVT" val="TRUE"/>
  <p:tag name="CII" val="3"/>
</p:tagLst>
</file>

<file path=ppt/tags/tag12.xml><?xml version="1.0" encoding="utf-8"?>
<p:tagLst xmlns:a="http://schemas.openxmlformats.org/drawingml/2006/main" xmlns:r="http://schemas.openxmlformats.org/officeDocument/2006/relationships" xmlns:p="http://schemas.openxmlformats.org/presentationml/2006/main">
  <p:tag name="SWI" val="4"/>
  <p:tag name="NBP" val="1"/>
  <p:tag name="CVB" val="4"/>
  <p:tag name="SPT" val="FALSE"/>
  <p:tag name="BSN" val="4"/>
  <p:tag name="LFXCI" val="0"/>
  <p:tag name="SVT" val="TRUE"/>
  <p:tag name="CII" val="4"/>
</p:tagLst>
</file>

<file path=ppt/tags/tag13.xml><?xml version="1.0" encoding="utf-8"?>
<p:tagLst xmlns:a="http://schemas.openxmlformats.org/drawingml/2006/main" xmlns:r="http://schemas.openxmlformats.org/officeDocument/2006/relationships" xmlns:p="http://schemas.openxmlformats.org/presentationml/2006/main">
  <p:tag name="SWI" val="5"/>
  <p:tag name="NBP" val="1"/>
  <p:tag name="CVB" val="5"/>
  <p:tag name="SPT" val="FALSE"/>
  <p:tag name="BSN" val="5"/>
  <p:tag name="LFXCI" val="0"/>
  <p:tag name="SVT" val="TRUE"/>
  <p:tag name="CII" val="5"/>
</p:tagLst>
</file>

<file path=ppt/tags/tag14.xml><?xml version="1.0" encoding="utf-8"?>
<p:tagLst xmlns:a="http://schemas.openxmlformats.org/drawingml/2006/main" xmlns:r="http://schemas.openxmlformats.org/officeDocument/2006/relationships" xmlns:p="http://schemas.openxmlformats.org/presentationml/2006/main">
  <p:tag name="SWI" val="6"/>
  <p:tag name="NBP" val="1"/>
  <p:tag name="CVB" val="6"/>
  <p:tag name="SPT" val="FALSE"/>
  <p:tag name="BSN" val="6"/>
  <p:tag name="LFXCI" val="0"/>
  <p:tag name="SVT" val="TRUE"/>
  <p:tag name="CII" val="6"/>
</p:tagLst>
</file>

<file path=ppt/tags/tag15.xml><?xml version="1.0" encoding="utf-8"?>
<p:tagLst xmlns:a="http://schemas.openxmlformats.org/drawingml/2006/main" xmlns:r="http://schemas.openxmlformats.org/officeDocument/2006/relationships" xmlns:p="http://schemas.openxmlformats.org/presentationml/2006/main">
  <p:tag name="SWI" val="7"/>
  <p:tag name="NBP" val="1"/>
  <p:tag name="CVB" val="7"/>
  <p:tag name="SPT" val="FALSE"/>
  <p:tag name="BSN" val="7"/>
  <p:tag name="LFXCI" val="0"/>
  <p:tag name="SVT" val="TRUE"/>
  <p:tag name="CII" val="7"/>
</p:tagLst>
</file>

<file path=ppt/tags/tag16.xml><?xml version="1.0" encoding="utf-8"?>
<p:tagLst xmlns:a="http://schemas.openxmlformats.org/drawingml/2006/main" xmlns:r="http://schemas.openxmlformats.org/officeDocument/2006/relationships" xmlns:p="http://schemas.openxmlformats.org/presentationml/2006/main">
  <p:tag name="SWI" val="8"/>
  <p:tag name="NBP" val="1"/>
  <p:tag name="CVB" val="8"/>
  <p:tag name="SPT" val="FALSE"/>
  <p:tag name="BSN" val="8"/>
  <p:tag name="LFXCI" val="0"/>
  <p:tag name="SVT" val="TRUE"/>
  <p:tag name="CII" val="8"/>
</p:tagLst>
</file>

<file path=ppt/tags/tag17.xml><?xml version="1.0" encoding="utf-8"?>
<p:tagLst xmlns:a="http://schemas.openxmlformats.org/drawingml/2006/main" xmlns:r="http://schemas.openxmlformats.org/officeDocument/2006/relationships" xmlns:p="http://schemas.openxmlformats.org/presentationml/2006/main">
  <p:tag name="SWI" val="9"/>
  <p:tag name="NBP" val="1"/>
  <p:tag name="CVB" val="9"/>
  <p:tag name="SPT" val="FALSE"/>
  <p:tag name="BSN" val="9"/>
  <p:tag name="LFXCI" val="0"/>
  <p:tag name="SVT" val="TRUE"/>
  <p:tag name="CII" val="9"/>
</p:tagLst>
</file>

<file path=ppt/tags/tag18.xml><?xml version="1.0" encoding="utf-8"?>
<p:tagLst xmlns:a="http://schemas.openxmlformats.org/drawingml/2006/main" xmlns:r="http://schemas.openxmlformats.org/officeDocument/2006/relationships" xmlns:p="http://schemas.openxmlformats.org/presentationml/2006/main">
  <p:tag name="SWI" val="10"/>
  <p:tag name="NBP" val="1"/>
  <p:tag name="CVB" val="10"/>
  <p:tag name="SPT" val="FALSE"/>
  <p:tag name="BSN" val="10"/>
  <p:tag name="LFXCI" val="0"/>
  <p:tag name="SVT" val="TRUE"/>
  <p:tag name="CII" val="10"/>
</p:tagLst>
</file>

<file path=ppt/tags/tag19.xml><?xml version="1.0" encoding="utf-8"?>
<p:tagLst xmlns:a="http://schemas.openxmlformats.org/drawingml/2006/main" xmlns:r="http://schemas.openxmlformats.org/officeDocument/2006/relationships" xmlns:p="http://schemas.openxmlformats.org/presentationml/2006/main">
  <p:tag name="SWI" val="11"/>
  <p:tag name="NBP" val="1"/>
  <p:tag name="CVB" val="11"/>
  <p:tag name="SPT" val="FALSE"/>
  <p:tag name="BSN" val="11"/>
  <p:tag name="LFXCI" val="0"/>
  <p:tag name="SVT" val="TRUE"/>
  <p:tag name="CII" val="11"/>
</p:tagLst>
</file>

<file path=ppt/tags/tag2.xml><?xml version="1.0" encoding="utf-8"?>
<p:tagLst xmlns:a="http://schemas.openxmlformats.org/drawingml/2006/main" xmlns:r="http://schemas.openxmlformats.org/officeDocument/2006/relationships" xmlns:p="http://schemas.openxmlformats.org/presentationml/2006/main">
  <p:tag name="SWI" val="2"/>
  <p:tag name="NBP" val="1"/>
  <p:tag name="CVB" val="2"/>
  <p:tag name="SPT" val="FALSE"/>
  <p:tag name="BSN" val="2"/>
  <p:tag name="LFXCI" val="0"/>
  <p:tag name="SVT" val="TRUE"/>
  <p:tag name="CII" val="2"/>
</p:tagLst>
</file>

<file path=ppt/tags/tag20.xml><?xml version="1.0" encoding="utf-8"?>
<p:tagLst xmlns:a="http://schemas.openxmlformats.org/drawingml/2006/main" xmlns:r="http://schemas.openxmlformats.org/officeDocument/2006/relationships" xmlns:p="http://schemas.openxmlformats.org/presentationml/2006/main">
  <p:tag name="SWI" val="12"/>
  <p:tag name="NBP" val="1"/>
  <p:tag name="CVB" val="12"/>
  <p:tag name="SPT" val="FALSE"/>
  <p:tag name="BSN" val="12"/>
  <p:tag name="LFXCI" val="0"/>
  <p:tag name="SVT" val="TRUE"/>
  <p:tag name="CII" val="12"/>
</p:tagLst>
</file>

<file path=ppt/tags/tag21.xml><?xml version="1.0" encoding="utf-8"?>
<p:tagLst xmlns:a="http://schemas.openxmlformats.org/drawingml/2006/main" xmlns:r="http://schemas.openxmlformats.org/officeDocument/2006/relationships" xmlns:p="http://schemas.openxmlformats.org/presentationml/2006/main">
  <p:tag name="SWI" val="13"/>
  <p:tag name="NBP" val="1"/>
  <p:tag name="CVB" val="13"/>
  <p:tag name="SPT" val="FALSE"/>
  <p:tag name="BSN" val="13"/>
  <p:tag name="LFXCI" val="0"/>
  <p:tag name="SVT" val="TRUE"/>
  <p:tag name="CII" val="13"/>
</p:tagLst>
</file>

<file path=ppt/tags/tag22.xml><?xml version="1.0" encoding="utf-8"?>
<p:tagLst xmlns:a="http://schemas.openxmlformats.org/drawingml/2006/main" xmlns:r="http://schemas.openxmlformats.org/officeDocument/2006/relationships" xmlns:p="http://schemas.openxmlformats.org/presentationml/2006/main">
  <p:tag name="SWI" val="14"/>
  <p:tag name="NBP" val="1"/>
  <p:tag name="CVB" val="14"/>
  <p:tag name="SPT" val="FALSE"/>
  <p:tag name="BSN" val="14"/>
  <p:tag name="LFXCI" val="0"/>
  <p:tag name="SVT" val="TRUE"/>
  <p:tag name="CII" val="14"/>
</p:tagLst>
</file>

<file path=ppt/tags/tag23.xml><?xml version="1.0" encoding="utf-8"?>
<p:tagLst xmlns:a="http://schemas.openxmlformats.org/drawingml/2006/main" xmlns:r="http://schemas.openxmlformats.org/officeDocument/2006/relationships" xmlns:p="http://schemas.openxmlformats.org/presentationml/2006/main">
  <p:tag name="SWI" val="14"/>
  <p:tag name="NBP" val="1"/>
  <p:tag name="CVB" val="14"/>
  <p:tag name="SPT" val="FALSE"/>
  <p:tag name="BSN" val="14"/>
  <p:tag name="LFXCI" val="0"/>
  <p:tag name="SVT" val="TRUE"/>
  <p:tag name="CII" val="14"/>
</p:tagLst>
</file>

<file path=ppt/tags/tag24.xml><?xml version="1.0" encoding="utf-8"?>
<p:tagLst xmlns:a="http://schemas.openxmlformats.org/drawingml/2006/main" xmlns:r="http://schemas.openxmlformats.org/officeDocument/2006/relationships" xmlns:p="http://schemas.openxmlformats.org/presentationml/2006/main">
  <p:tag name="SWI" val="14"/>
  <p:tag name="NBP" val="1"/>
  <p:tag name="CVB" val="14"/>
  <p:tag name="SPT" val="FALSE"/>
  <p:tag name="BSN" val="14"/>
  <p:tag name="LFXCI" val="0"/>
  <p:tag name="SVT" val="TRUE"/>
  <p:tag name="CII" val="14"/>
</p:tagLst>
</file>

<file path=ppt/tags/tag3.xml><?xml version="1.0" encoding="utf-8"?>
<p:tagLst xmlns:a="http://schemas.openxmlformats.org/drawingml/2006/main" xmlns:r="http://schemas.openxmlformats.org/officeDocument/2006/relationships" xmlns:p="http://schemas.openxmlformats.org/presentationml/2006/main">
  <p:tag name="SWI" val="3"/>
  <p:tag name="NBP" val="1"/>
  <p:tag name="CVB" val="3"/>
  <p:tag name="SPT" val="FALSE"/>
  <p:tag name="BSN" val="3"/>
  <p:tag name="LFXCI" val="0"/>
  <p:tag name="SVT" val="TRUE"/>
  <p:tag name="CII" val="3"/>
</p:tagLst>
</file>

<file path=ppt/tags/tag4.xml><?xml version="1.0" encoding="utf-8"?>
<p:tagLst xmlns:a="http://schemas.openxmlformats.org/drawingml/2006/main" xmlns:r="http://schemas.openxmlformats.org/officeDocument/2006/relationships" xmlns:p="http://schemas.openxmlformats.org/presentationml/2006/main">
  <p:tag name="SWI" val="4"/>
  <p:tag name="NBP" val="1"/>
  <p:tag name="CVB" val="4"/>
  <p:tag name="SPT" val="FALSE"/>
  <p:tag name="BSN" val="4"/>
  <p:tag name="LFXCI" val="0"/>
  <p:tag name="SVT" val="TRUE"/>
  <p:tag name="CII" val="4"/>
</p:tagLst>
</file>

<file path=ppt/tags/tag5.xml><?xml version="1.0" encoding="utf-8"?>
<p:tagLst xmlns:a="http://schemas.openxmlformats.org/drawingml/2006/main" xmlns:r="http://schemas.openxmlformats.org/officeDocument/2006/relationships" xmlns:p="http://schemas.openxmlformats.org/presentationml/2006/main">
  <p:tag name="SWI" val="5"/>
  <p:tag name="NBP" val="1"/>
  <p:tag name="CVB" val="5"/>
  <p:tag name="SPT" val="FALSE"/>
  <p:tag name="BSN" val="5"/>
  <p:tag name="LFXCI" val="0"/>
  <p:tag name="SVT" val="TRUE"/>
  <p:tag name="CII" val="5"/>
</p:tagLst>
</file>

<file path=ppt/tags/tag6.xml><?xml version="1.0" encoding="utf-8"?>
<p:tagLst xmlns:a="http://schemas.openxmlformats.org/drawingml/2006/main" xmlns:r="http://schemas.openxmlformats.org/officeDocument/2006/relationships" xmlns:p="http://schemas.openxmlformats.org/presentationml/2006/main">
  <p:tag name="SWI" val="6"/>
  <p:tag name="NBP" val="1"/>
  <p:tag name="CVB" val="6"/>
  <p:tag name="SPT" val="FALSE"/>
  <p:tag name="BSN" val="6"/>
  <p:tag name="LFXCI" val="0"/>
  <p:tag name="SVT" val="TRUE"/>
  <p:tag name="CII" val="6"/>
</p:tagLst>
</file>

<file path=ppt/tags/tag7.xml><?xml version="1.0" encoding="utf-8"?>
<p:tagLst xmlns:a="http://schemas.openxmlformats.org/drawingml/2006/main" xmlns:r="http://schemas.openxmlformats.org/officeDocument/2006/relationships" xmlns:p="http://schemas.openxmlformats.org/presentationml/2006/main">
  <p:tag name="SWI" val="7"/>
  <p:tag name="NBP" val="1"/>
  <p:tag name="CVB" val="7"/>
  <p:tag name="SPT" val="FALSE"/>
  <p:tag name="BSN" val="7"/>
  <p:tag name="LFXCI" val="0"/>
  <p:tag name="SVT" val="TRUE"/>
  <p:tag name="CII" val="7"/>
</p:tagLst>
</file>

<file path=ppt/tags/tag8.xml><?xml version="1.0" encoding="utf-8"?>
<p:tagLst xmlns:a="http://schemas.openxmlformats.org/drawingml/2006/main" xmlns:r="http://schemas.openxmlformats.org/officeDocument/2006/relationships" xmlns:p="http://schemas.openxmlformats.org/presentationml/2006/main">
  <p:tag name="SWI" val="8"/>
  <p:tag name="NBP" val="1"/>
  <p:tag name="CVB" val="8"/>
  <p:tag name="SPT" val="FALSE"/>
  <p:tag name="BSN" val="8"/>
  <p:tag name="LFXCI" val="0"/>
  <p:tag name="SVT" val="TRUE"/>
  <p:tag name="CII" val="8"/>
</p:tagLst>
</file>

<file path=ppt/tags/tag9.xml><?xml version="1.0" encoding="utf-8"?>
<p:tagLst xmlns:a="http://schemas.openxmlformats.org/drawingml/2006/main" xmlns:r="http://schemas.openxmlformats.org/officeDocument/2006/relationships" xmlns:p="http://schemas.openxmlformats.org/presentationml/2006/main">
  <p:tag name="SWI" val="9"/>
  <p:tag name="NBP" val="1"/>
  <p:tag name="CVB" val="9"/>
  <p:tag name="SPT" val="FALSE"/>
  <p:tag name="BSN" val="9"/>
  <p:tag name="LFXCI" val="0"/>
  <p:tag name="SVT" val="TRUE"/>
  <p:tag name="CII" val="9"/>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494</TotalTime>
  <Words>3011</Words>
  <Application>Microsoft Office PowerPoint</Application>
  <PresentationFormat>On-screen Show (4:3)</PresentationFormat>
  <Paragraphs>401</Paragraphs>
  <Slides>101</Slides>
  <Notes>24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101</vt:i4>
      </vt:variant>
    </vt:vector>
  </HeadingPairs>
  <TitlesOfParts>
    <vt:vector size="103" baseType="lpstr">
      <vt:lpstr>Edge</vt:lpstr>
      <vt:lpstr>Equation</vt:lpstr>
      <vt:lpstr> Math 250 Fresno State Fall 2013 Burger</vt:lpstr>
      <vt:lpstr>Outline</vt:lpstr>
      <vt:lpstr>Number Systems</vt:lpstr>
      <vt:lpstr>Countable Sets</vt:lpstr>
      <vt:lpstr>Countable Sets</vt:lpstr>
      <vt:lpstr>Countable Sets</vt:lpstr>
      <vt:lpstr>Countable Sets</vt:lpstr>
      <vt:lpstr>Uncountable Sets</vt:lpstr>
      <vt:lpstr>Uncountable Sets</vt:lpstr>
      <vt:lpstr>Uncountable Sets</vt:lpstr>
      <vt:lpstr>Algebraic Numbers</vt:lpstr>
      <vt:lpstr>Algebraic Number Examples</vt:lpstr>
      <vt:lpstr>Algebraic Number Examples</vt:lpstr>
      <vt:lpstr>Algebraic Number Examples</vt:lpstr>
      <vt:lpstr>Algebraic Number Examples</vt:lpstr>
      <vt:lpstr>Algebraic Numbers</vt:lpstr>
      <vt:lpstr>Algebraic Numbers</vt:lpstr>
      <vt:lpstr>Solvability by Radicals</vt:lpstr>
      <vt:lpstr>Solvability by Radicals</vt:lpstr>
      <vt:lpstr>Solvability by Radicals</vt:lpstr>
      <vt:lpstr>Solvability by Radicals</vt:lpstr>
      <vt:lpstr>Solvability by Radicals</vt:lpstr>
      <vt:lpstr>Today’s Objectives</vt:lpstr>
      <vt:lpstr>PowerPoint Presentation</vt:lpstr>
      <vt:lpstr>PowerPoint Presentation</vt:lpstr>
      <vt:lpstr>What’s a depressed  polynomial equation?</vt:lpstr>
      <vt:lpstr>PowerPoint Presentation</vt:lpstr>
      <vt:lpstr>Depressing an Equation</vt:lpstr>
      <vt:lpstr>PowerPoint Presentation</vt:lpstr>
      <vt:lpstr>PowerPoint Presentation</vt:lpstr>
      <vt:lpstr>Ex. 1: solve  x3 + 6x2 + 3x  10</vt:lpstr>
      <vt:lpstr>Ex.2: solve the quartic: x4 +12x3 + 49x2 + 70x + 40  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 3:  Find all solutions to x3 – 3x2 + 3x +12  0 (8(ii) of section 6.1 in Nicodemi text)</vt:lpstr>
      <vt:lpstr>PowerPoint Presentation</vt:lpstr>
      <vt:lpstr>PowerPoint Presentation</vt:lpstr>
      <vt:lpstr>PowerPoint Presentation</vt:lpstr>
      <vt:lpstr>PowerPoint Presentation</vt:lpstr>
      <vt:lpstr>Solvability by Radicals</vt:lpstr>
      <vt:lpstr>Solvability by Radicals</vt:lpstr>
      <vt:lpstr>Solvability by Radicals</vt:lpstr>
      <vt:lpstr>Solvability by Radicals</vt:lpstr>
      <vt:lpstr>Algebraic Numbers</vt:lpstr>
      <vt:lpstr>Algebraic Numbers</vt:lpstr>
      <vt:lpstr>Question</vt:lpstr>
      <vt:lpstr>Question</vt:lpstr>
      <vt:lpstr>Question</vt:lpstr>
      <vt:lpstr>Question</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Existence of Transcendental Numbers</vt:lpstr>
      <vt:lpstr>Examples of Transcendental Numbers</vt:lpstr>
      <vt:lpstr>Examples of Transcendental Numbers</vt:lpstr>
      <vt:lpstr>Examples of Transcendental Numbers</vt:lpstr>
      <vt:lpstr>Examples of Transcendental Numbers</vt:lpstr>
      <vt:lpstr>Examples of Transcendental Numbers</vt:lpstr>
      <vt:lpstr>Examples of Transcendental Numbers</vt:lpstr>
      <vt:lpstr>Examples of Transcendental Numbers</vt:lpstr>
      <vt:lpstr>Examples of Transcendental Numbers</vt:lpstr>
      <vt:lpstr>Constructible Numbers</vt:lpstr>
      <vt:lpstr>Constructible Numbers</vt:lpstr>
      <vt:lpstr>Constructible Numbers</vt:lpstr>
      <vt:lpstr>Constructible Numbers</vt:lpstr>
      <vt:lpstr>Constructible Numbers</vt:lpstr>
      <vt:lpstr>Constructible Numbers</vt:lpstr>
      <vt:lpstr>Constructible Numbers</vt:lpstr>
      <vt:lpstr>Constructible Numbers</vt:lpstr>
      <vt:lpstr>Constructible Numbers</vt:lpstr>
    </vt:vector>
  </TitlesOfParts>
  <Company>Concordia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 Biebighauser</dc:creator>
  <cp:lastModifiedBy>UserID</cp:lastModifiedBy>
  <cp:revision>71</cp:revision>
  <dcterms:created xsi:type="dcterms:W3CDTF">2008-03-04T21:19:54Z</dcterms:created>
  <dcterms:modified xsi:type="dcterms:W3CDTF">2013-11-06T00:04:19Z</dcterms:modified>
</cp:coreProperties>
</file>